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330" r:id="rId2"/>
    <p:sldId id="332" r:id="rId3"/>
    <p:sldId id="325" r:id="rId4"/>
    <p:sldId id="333" r:id="rId5"/>
    <p:sldId id="258" r:id="rId6"/>
    <p:sldId id="314" r:id="rId7"/>
    <p:sldId id="308" r:id="rId8"/>
    <p:sldId id="337" r:id="rId9"/>
    <p:sldId id="344" r:id="rId10"/>
    <p:sldId id="346" r:id="rId11"/>
    <p:sldId id="315" r:id="rId12"/>
    <p:sldId id="341" r:id="rId13"/>
    <p:sldId id="340" r:id="rId14"/>
    <p:sldId id="319" r:id="rId15"/>
    <p:sldId id="339" r:id="rId16"/>
    <p:sldId id="343" r:id="rId17"/>
    <p:sldId id="342" r:id="rId18"/>
    <p:sldId id="320" r:id="rId19"/>
    <p:sldId id="327" r:id="rId20"/>
    <p:sldId id="338" r:id="rId21"/>
    <p:sldId id="347" r:id="rId22"/>
    <p:sldId id="326" r:id="rId23"/>
    <p:sldId id="334" r:id="rId24"/>
    <p:sldId id="335" r:id="rId25"/>
    <p:sldId id="323" r:id="rId26"/>
    <p:sldId id="261" r:id="rId27"/>
    <p:sldId id="331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290E1CC-0EDA-4E9D-91C0-3EADC7D6BF0D}">
          <p14:sldIdLst>
            <p14:sldId id="330"/>
            <p14:sldId id="332"/>
            <p14:sldId id="325"/>
            <p14:sldId id="333"/>
            <p14:sldId id="258"/>
            <p14:sldId id="314"/>
            <p14:sldId id="308"/>
            <p14:sldId id="337"/>
            <p14:sldId id="344"/>
            <p14:sldId id="346"/>
            <p14:sldId id="315"/>
            <p14:sldId id="341"/>
            <p14:sldId id="340"/>
            <p14:sldId id="319"/>
            <p14:sldId id="339"/>
            <p14:sldId id="343"/>
            <p14:sldId id="342"/>
            <p14:sldId id="320"/>
            <p14:sldId id="327"/>
            <p14:sldId id="338"/>
            <p14:sldId id="347"/>
            <p14:sldId id="326"/>
            <p14:sldId id="334"/>
            <p14:sldId id="335"/>
            <p14:sldId id="323"/>
            <p14:sldId id="261"/>
            <p14:sldId id="331"/>
            <p14:sldId id="28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075" autoAdjust="0"/>
  </p:normalViewPr>
  <p:slideViewPr>
    <p:cSldViewPr>
      <p:cViewPr>
        <p:scale>
          <a:sx n="86" d="100"/>
          <a:sy n="86" d="100"/>
        </p:scale>
        <p:origin x="-1133" y="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25.11.24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7" y="1124744"/>
            <a:ext cx="8640961" cy="295232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000" b="1" i="1" dirty="0" smtClean="0"/>
              <a:t>Воспитание у дошкольников интереса  и любви к книге  через проектную деятельность</a:t>
            </a:r>
          </a:p>
          <a:p>
            <a:pPr algn="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 Гофман Ж.О</a:t>
            </a:r>
          </a:p>
          <a:p>
            <a:pPr algn="ctr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Пестравка,2021г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6632"/>
            <a:ext cx="74888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детский сад "Колосок" государственного бюджетного общеобразовательного учреждения Самарской области средней общеобразовательной школы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с.Пестравка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Пестравский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Самарской области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527" y="3152899"/>
            <a:ext cx="6467872" cy="340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8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7314892" cy="639762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РАБОТА С ДЕТЬМИ  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8" y="1772816"/>
            <a:ext cx="8071752" cy="45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24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детьми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8136904" cy="5127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Тематические </a:t>
            </a:r>
            <a:r>
              <a:rPr lang="ru-RU" dirty="0"/>
              <a:t>беседы «Берегите книги», «Зачем нужны книги», «Для чего нужны библиотеки</a:t>
            </a:r>
            <a:r>
              <a:rPr lang="ru-RU" dirty="0" smtClean="0"/>
              <a:t>», «Книга-лучший друг»</a:t>
            </a: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555880"/>
            <a:ext cx="7416824" cy="418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0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Самостоятельная деятельность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495427"/>
            <a:ext cx="4191000" cy="236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343400" cy="244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700809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Рисование </a:t>
            </a:r>
            <a:r>
              <a:rPr lang="ru-RU" dirty="0"/>
              <a:t>«Моя любимая сказка», «Мой любимый герой»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347140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Составление творческого рассказа «Моя любимая книжка»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70245"/>
            <a:ext cx="2915816" cy="388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84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в детскую библиотеку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049350" cy="453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06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Самостоятельная деятельность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5816" y="1268760"/>
            <a:ext cx="6075784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Р</a:t>
            </a:r>
            <a:r>
              <a:rPr lang="ru-RU" sz="1800" dirty="0" smtClean="0"/>
              <a:t>ассматривание </a:t>
            </a:r>
            <a:r>
              <a:rPr lang="ru-RU" sz="1800" dirty="0"/>
              <a:t>книг, иллюстраций к сказкам, </a:t>
            </a:r>
            <a:r>
              <a:rPr lang="ru-RU" sz="1800" dirty="0" err="1" smtClean="0"/>
              <a:t>потешкам</a:t>
            </a:r>
            <a:r>
              <a:rPr lang="ru-RU" sz="1800" dirty="0" smtClean="0"/>
              <a:t> </a:t>
            </a:r>
            <a:r>
              <a:rPr lang="ru-RU" sz="1800" dirty="0"/>
              <a:t>и </a:t>
            </a:r>
            <a:r>
              <a:rPr lang="ru-RU" sz="1800" dirty="0" smtClean="0"/>
              <a:t>стихам, также </a:t>
            </a:r>
            <a:r>
              <a:rPr lang="ru-RU" sz="1800" dirty="0"/>
              <a:t>рассматривание предметных картинок с изображением сказочных героев.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96752"/>
            <a:ext cx="2614488" cy="324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4334984"/>
            <a:ext cx="3364021" cy="252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1861" y="4486011"/>
            <a:ext cx="2282139" cy="237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16906">
            <a:off x="4337109" y="2338794"/>
            <a:ext cx="3021361" cy="24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3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Совместная деятельность</a:t>
            </a:r>
          </a:p>
        </p:txBody>
      </p:sp>
      <p:pic>
        <p:nvPicPr>
          <p:cNvPr id="5" name="Picture 2" descr="C:\Users\79371\Desktop\не удалять\ср.гр творч\СРЕДНЯЯ ГРУППА\WP_20200116_08_14_54_Pro — копия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24"/>
          <a:stretch/>
        </p:blipFill>
        <p:spPr bwMode="auto">
          <a:xfrm rot="5400000">
            <a:off x="216667" y="2093235"/>
            <a:ext cx="298220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59832" y="1124744"/>
            <a:ext cx="6084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Целый месяц мы с ребятами мастерили своими руками книжки-малышки: </a:t>
            </a:r>
            <a:r>
              <a:rPr lang="ru-RU" sz="2000" b="1" dirty="0" smtClean="0"/>
              <a:t>раскрашивали, вырезали из </a:t>
            </a:r>
            <a:r>
              <a:rPr lang="ru-RU" sz="2000" b="1" dirty="0"/>
              <a:t>старых журналов картинки, клеили, придумывали названия. 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139824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Объект 4" descr="C:\Users\79371\Desktop\не удалять\ср.гр творч\СРЕДНЯЯ ГРУППА\WP_20200214_07_37_49_Pro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3256195" y="3328307"/>
            <a:ext cx="5904656" cy="3514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7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Совместная деятельность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92" y="1844824"/>
            <a:ext cx="4509560" cy="338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9576" y="3501008"/>
            <a:ext cx="4475989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Совместная деятельность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901" y="3356992"/>
            <a:ext cx="4863075" cy="364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12193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2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родителями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445224"/>
            <a:ext cx="331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04664"/>
            <a:ext cx="86409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i="1" dirty="0" smtClean="0"/>
              <a:t>Анкетирование</a:t>
            </a:r>
            <a:r>
              <a:rPr lang="ru-RU" sz="2400" b="1" i="1" dirty="0"/>
              <a:t> « А Вы читаете детям книги?»</a:t>
            </a:r>
            <a:endParaRPr lang="ru-RU" sz="2400" b="1" i="1" dirty="0" smtClean="0"/>
          </a:p>
          <a:p>
            <a:r>
              <a:rPr lang="ru-RU" sz="2400" b="1" i="1" dirty="0" smtClean="0"/>
              <a:t>беседы</a:t>
            </a:r>
            <a:endParaRPr lang="ru-RU" sz="2400" b="1" i="1" dirty="0"/>
          </a:p>
          <a:p>
            <a:r>
              <a:rPr lang="ru-RU" sz="2400" b="1" i="1" dirty="0" smtClean="0"/>
              <a:t> Рекомендации </a:t>
            </a:r>
            <a:r>
              <a:rPr lang="ru-RU" sz="2400" b="1" i="1" dirty="0"/>
              <a:t>для родителей «Воспитываем будущего читателя», «Что и как читать </a:t>
            </a:r>
            <a:r>
              <a:rPr lang="ru-RU" sz="2400" b="1" i="1" dirty="0" smtClean="0"/>
              <a:t>детям»</a:t>
            </a:r>
            <a:endParaRPr lang="ru-RU" sz="2400" b="1" i="1" dirty="0"/>
          </a:p>
          <a:p>
            <a:r>
              <a:rPr lang="ru-RU" sz="2400" b="1" i="1" dirty="0" smtClean="0"/>
              <a:t>Консультации</a:t>
            </a:r>
            <a:r>
              <a:rPr lang="ru-RU" sz="2400" b="1" i="1" dirty="0"/>
              <a:t> </a:t>
            </a:r>
            <a:r>
              <a:rPr lang="ru-RU" sz="2400" b="1" i="1" dirty="0" smtClean="0"/>
              <a:t>«Сказка </a:t>
            </a:r>
            <a:r>
              <a:rPr lang="ru-RU" sz="2400" b="1" i="1" dirty="0"/>
              <a:t>в жизни ребенка</a:t>
            </a:r>
            <a:r>
              <a:rPr lang="ru-RU" sz="2400" b="1" i="1" dirty="0" smtClean="0"/>
              <a:t>»; «5 </a:t>
            </a:r>
            <a:r>
              <a:rPr lang="ru-RU" sz="2400" b="1" i="1" dirty="0" err="1" smtClean="0"/>
              <a:t>причин,по</a:t>
            </a:r>
            <a:r>
              <a:rPr lang="ru-RU" sz="2400" b="1" i="1" dirty="0" smtClean="0"/>
              <a:t> которым нужно читать книги всей семьёй»</a:t>
            </a:r>
            <a:endParaRPr lang="ru-RU" sz="2400" b="1" i="1" dirty="0"/>
          </a:p>
          <a:p>
            <a:r>
              <a:rPr lang="ru-RU" sz="2400" b="1" i="1" dirty="0" smtClean="0"/>
              <a:t> </a:t>
            </a:r>
            <a:r>
              <a:rPr lang="ru-RU" sz="2400" b="1" i="1" dirty="0"/>
              <a:t>Папка-передвижка «Игротека в кругу семьи»</a:t>
            </a:r>
          </a:p>
          <a:p>
            <a:r>
              <a:rPr lang="ru-RU" sz="2400" b="1" i="1" dirty="0" smtClean="0"/>
              <a:t> </a:t>
            </a:r>
            <a:r>
              <a:rPr lang="ru-RU" sz="2400" b="1" i="1" dirty="0"/>
              <a:t>Создание альбомов «Как рождается книга»</a:t>
            </a:r>
          </a:p>
          <a:p>
            <a:r>
              <a:rPr lang="ru-RU" sz="2400" b="1" i="1" dirty="0" smtClean="0"/>
              <a:t>Участие </a:t>
            </a:r>
            <a:r>
              <a:rPr lang="ru-RU" sz="2400" b="1" i="1" dirty="0"/>
              <a:t>в выставке </a:t>
            </a:r>
            <a:r>
              <a:rPr lang="ru-RU" sz="2400" b="1" i="1" dirty="0" smtClean="0"/>
              <a:t>«Книжки -самоделки»</a:t>
            </a:r>
            <a:r>
              <a:rPr lang="ru-RU" sz="2400" b="1" i="1" dirty="0"/>
              <a:t> </a:t>
            </a:r>
            <a:endParaRPr lang="ru-RU" sz="2400" b="1" i="1" dirty="0" smtClean="0"/>
          </a:p>
          <a:p>
            <a:r>
              <a:rPr lang="ru-RU" sz="2400" b="1" i="1" dirty="0" smtClean="0"/>
              <a:t>Родительские </a:t>
            </a:r>
            <a:r>
              <a:rPr lang="ru-RU" sz="2400" b="1" i="1" dirty="0"/>
              <a:t>собрания « Папа, мама, я – читающая семья</a:t>
            </a:r>
            <a:r>
              <a:rPr lang="ru-RU" sz="2400" b="1" i="1" dirty="0" smtClean="0"/>
              <a:t>»;</a:t>
            </a:r>
          </a:p>
          <a:p>
            <a:r>
              <a:rPr lang="ru-RU" sz="2400" b="1" i="1" dirty="0" smtClean="0"/>
              <a:t>Литературная викторина </a:t>
            </a:r>
            <a:r>
              <a:rPr lang="ru-RU" sz="2400" b="1" i="1" smtClean="0"/>
              <a:t>по сказкам</a:t>
            </a:r>
            <a:endParaRPr lang="ru-RU" sz="2400" b="1" i="1" dirty="0" smtClean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04800" y="5148192"/>
            <a:ext cx="4191000" cy="117640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5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что получилось</a:t>
            </a:r>
            <a:endParaRPr lang="ru-RU" dirty="0"/>
          </a:p>
        </p:txBody>
      </p:sp>
      <p:pic>
        <p:nvPicPr>
          <p:cNvPr id="5122" name="Picture 2" descr="C:\Users\79371\Desktop\не удалять\ср.гр творч\творчество\media-share-0-02-0a-33c32b084c07e25ef5ffc45c2f520c493de71b73c6a13188c89b252eca53b5fa-Pictu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9371\Desktop\не удалять\ср.гр творч\творчество\media-share-0-02-0a-75396d0c8092ba7a1a05a94d048c0c9653db6baf335e23c64c3ba265ca197bd7-Pictur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3208866" cy="240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0131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мама </a:t>
            </a:r>
            <a:r>
              <a:rPr lang="ru-RU" dirty="0" err="1"/>
              <a:t>Есении</a:t>
            </a:r>
            <a:r>
              <a:rPr lang="ru-RU" dirty="0"/>
              <a:t> Нестеренко</a:t>
            </a:r>
          </a:p>
          <a:p>
            <a:r>
              <a:rPr lang="ru-RU" dirty="0"/>
              <a:t> Виктория сшила и подарила</a:t>
            </a:r>
          </a:p>
          <a:p>
            <a:r>
              <a:rPr lang="ru-RU" dirty="0"/>
              <a:t> нам красочную книгу из фетра</a:t>
            </a:r>
          </a:p>
          <a:p>
            <a:r>
              <a:rPr lang="ru-RU" dirty="0"/>
              <a:t> «Весёлые </a:t>
            </a:r>
            <a:r>
              <a:rPr lang="ru-RU" dirty="0" smtClean="0"/>
              <a:t>числа», сочинили и оформили «Сказку про доктора»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82929">
            <a:off x="6829219" y="4458099"/>
            <a:ext cx="1768080" cy="235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2708920"/>
            <a:ext cx="2520901" cy="318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1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r">
              <a:spcBef>
                <a:spcPts val="0"/>
              </a:spcBef>
              <a:buClrTx/>
              <a:buSzTx/>
              <a:buNone/>
            </a:pPr>
            <a:r>
              <a:rPr lang="ru-RU" sz="4400" b="1" i="1" dirty="0">
                <a:solidFill>
                  <a:prstClr val="black"/>
                </a:solidFill>
                <a:latin typeface="Constantia"/>
              </a:rPr>
              <a:t>Книги живут, пока их читают люди.</a:t>
            </a:r>
            <a:endParaRPr lang="ru-RU" sz="4400" dirty="0">
              <a:solidFill>
                <a:prstClr val="black"/>
              </a:solidFill>
              <a:latin typeface="Constantia"/>
            </a:endParaRPr>
          </a:p>
          <a:p>
            <a:pPr marL="0" lvl="0" indent="0" algn="r">
              <a:spcBef>
                <a:spcPts val="0"/>
              </a:spcBef>
              <a:buClrTx/>
              <a:buSzTx/>
              <a:buNone/>
            </a:pPr>
            <a:r>
              <a:rPr lang="ru-RU" sz="4400" b="1" i="1" dirty="0">
                <a:solidFill>
                  <a:prstClr val="black"/>
                </a:solidFill>
                <a:latin typeface="Constantia"/>
              </a:rPr>
              <a:t> Люди живут, пока они читают книги...</a:t>
            </a:r>
            <a:r>
              <a:rPr lang="ru-RU" sz="4400" i="1" dirty="0">
                <a:solidFill>
                  <a:prstClr val="black"/>
                </a:solidFill>
                <a:latin typeface="Constantia"/>
              </a:rPr>
              <a:t> </a:t>
            </a:r>
            <a:endParaRPr lang="ru-RU" sz="4400" dirty="0">
              <a:solidFill>
                <a:prstClr val="black"/>
              </a:solidFill>
              <a:latin typeface="Constantia"/>
            </a:endParaRPr>
          </a:p>
          <a:p>
            <a:pPr marL="0" lvl="0" indent="0" algn="r">
              <a:spcBef>
                <a:spcPts val="0"/>
              </a:spcBef>
              <a:buClrTx/>
              <a:buSzTx/>
              <a:buNone/>
            </a:pPr>
            <a:r>
              <a:rPr lang="ru-RU" sz="4400" i="1" dirty="0">
                <a:solidFill>
                  <a:prstClr val="black"/>
                </a:solidFill>
                <a:latin typeface="Constantia"/>
              </a:rPr>
              <a:t>Моррис </a:t>
            </a:r>
            <a:r>
              <a:rPr lang="ru-RU" sz="4400" i="1" dirty="0" err="1">
                <a:solidFill>
                  <a:prstClr val="black"/>
                </a:solidFill>
                <a:latin typeface="Constantia"/>
              </a:rPr>
              <a:t>Лессмор</a:t>
            </a:r>
            <a:endParaRPr lang="ru-RU" sz="4400" dirty="0">
              <a:solidFill>
                <a:prstClr val="black"/>
              </a:solidFill>
              <a:latin typeface="Constantia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28250"/>
            <a:ext cx="4139952" cy="32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764704"/>
            <a:ext cx="4200528" cy="53374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cap="none" dirty="0">
                <a:solidFill>
                  <a:prstClr val="black"/>
                </a:solidFill>
                <a:effectLst/>
                <a:latin typeface="Franklin Gothic Book"/>
                <a:ea typeface="+mn-ea"/>
                <a:cs typeface="+mn-cs"/>
              </a:rPr>
              <a:t>И у нас получились очень красочные книги с интересными </a:t>
            </a:r>
            <a:r>
              <a:rPr lang="ru-RU" sz="2000" b="1" cap="none" dirty="0" err="1">
                <a:solidFill>
                  <a:prstClr val="black"/>
                </a:solidFill>
                <a:effectLst/>
                <a:latin typeface="Franklin Gothic Book"/>
                <a:ea typeface="+mn-ea"/>
                <a:cs typeface="+mn-cs"/>
              </a:rPr>
              <a:t>потешками</a:t>
            </a:r>
            <a:r>
              <a:rPr lang="ru-RU" sz="2000" b="1" cap="none" dirty="0">
                <a:solidFill>
                  <a:prstClr val="black"/>
                </a:solidFill>
                <a:effectLst/>
                <a:latin typeface="Franklin Gothic Book"/>
                <a:ea typeface="+mn-ea"/>
                <a:cs typeface="+mn-cs"/>
              </a:rPr>
              <a:t>, стихами и </a:t>
            </a:r>
            <a:r>
              <a:rPr lang="ru-RU" sz="2000" b="1" cap="none" dirty="0" err="1">
                <a:solidFill>
                  <a:prstClr val="black"/>
                </a:solidFill>
                <a:effectLst/>
                <a:latin typeface="Franklin Gothic Book"/>
                <a:ea typeface="+mn-ea"/>
                <a:cs typeface="+mn-cs"/>
              </a:rPr>
              <a:t>песенками,загадки</a:t>
            </a:r>
            <a:r>
              <a:rPr lang="ru-RU" sz="2000" b="1" cap="none" dirty="0">
                <a:solidFill>
                  <a:prstClr val="black"/>
                </a:solidFill>
                <a:effectLst/>
                <a:latin typeface="Franklin Gothic Book"/>
                <a:ea typeface="+mn-ea"/>
                <a:cs typeface="+mn-cs"/>
              </a:rPr>
              <a:t> о зимних забавах, домашние и дикие животные и геометрические фигуры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 descr="C:\Users\79371\Desktop\не удалять\ср.гр творч\СРЕДНЯЯ ГРУППА\WP_20200213_07_11_56_Pro.jpg"/>
          <p:cNvPicPr>
            <a:picLocks noGrp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909" y="0"/>
            <a:ext cx="4464496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8"/>
          <a:stretch/>
        </p:blipFill>
        <p:spPr bwMode="auto">
          <a:xfrm rot="20908647">
            <a:off x="3250844" y="2780876"/>
            <a:ext cx="5663480" cy="233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4" descr="C:\Users\79371\Desktop\не удалять\ср.гр творч\СРЕДНЯЯ ГРУППА\WP_20200313_17_16_32_Pro.jpg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94280" y="3011192"/>
            <a:ext cx="2959850" cy="2628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500" y="5733255"/>
            <a:ext cx="3276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 мама  Егора  Коновалова</a:t>
            </a:r>
          </a:p>
          <a:p>
            <a:r>
              <a:rPr lang="ru-RU" b="1" dirty="0"/>
              <a:t> распечатала и подарила </a:t>
            </a:r>
          </a:p>
          <a:p>
            <a:r>
              <a:rPr lang="ru-RU" b="1" dirty="0"/>
              <a:t>«Книгу загадок» </a:t>
            </a:r>
          </a:p>
        </p:txBody>
      </p:sp>
    </p:spTree>
    <p:extLst>
      <p:ext uri="{BB962C8B-B14F-4D97-AF65-F5344CB8AC3E}">
        <p14:creationId xmlns:p14="http://schemas.microsoft.com/office/powerpoint/2010/main" val="122971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</a:pPr>
            <a:r>
              <a:rPr lang="ru-RU" sz="2000" b="1" i="1" cap="none" dirty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 родителями проводятся беседы, даются рекомендации для заучивания с детьми дома стихов, загадок, пословиц , </a:t>
            </a:r>
            <a:r>
              <a:rPr lang="ru-RU" sz="2000" b="1" i="1" cap="none" dirty="0" err="1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потешек</a:t>
            </a:r>
            <a:r>
              <a:rPr lang="ru-RU" sz="2000" b="1" i="1" cap="none" dirty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, считалок , скороговорок , </a:t>
            </a:r>
            <a:r>
              <a:rPr lang="ru-RU" sz="2000" b="1" i="1" cap="none" dirty="0" err="1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чистоговорок</a:t>
            </a:r>
            <a:r>
              <a:rPr lang="ru-RU" sz="2000" b="1" i="1" cap="none" dirty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; консультации и   советы какие книги следует читать детям разного дошкольного возраста; организовываются тематические родительские собрания.  </a:t>
            </a:r>
            <a:r>
              <a:rPr lang="ru-RU" sz="2000" b="1" i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родители старшей группы с детьми участвовали во Всероссийской акции «Пап, читай!»</a:t>
            </a:r>
            <a:br>
              <a:rPr lang="ru-RU" sz="2000" b="1" i="1" cap="non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2540147"/>
            <a:ext cx="2698634" cy="4294907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"/>
          <a:stretch>
            <a:fillRect/>
          </a:stretch>
        </p:blipFill>
        <p:spPr bwMode="auto">
          <a:xfrm>
            <a:off x="2806138" y="1960391"/>
            <a:ext cx="2809875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2277" y="2136038"/>
            <a:ext cx="273609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21"/>
          <a:stretch>
            <a:fillRect/>
          </a:stretch>
        </p:blipFill>
        <p:spPr bwMode="auto">
          <a:xfrm>
            <a:off x="6156176" y="764704"/>
            <a:ext cx="3086717" cy="431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204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Итоговые мероприятия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091530"/>
            <a:ext cx="37256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" r="-1"/>
          <a:stretch/>
        </p:blipFill>
        <p:spPr bwMode="auto">
          <a:xfrm>
            <a:off x="753533" y="1647383"/>
            <a:ext cx="4193043" cy="30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179512" y="1278051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Акция </a:t>
            </a:r>
            <a:r>
              <a:rPr lang="ru-RU" b="1" dirty="0"/>
              <a:t>«Подари книгу</a:t>
            </a:r>
            <a:r>
              <a:rPr lang="ru-RU" dirty="0"/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653136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Мы со своими дошколятами </a:t>
            </a:r>
          </a:p>
          <a:p>
            <a:r>
              <a:rPr lang="ru-RU" i="1" dirty="0"/>
              <a:t> группы «Теремок» решили </a:t>
            </a:r>
          </a:p>
          <a:p>
            <a:r>
              <a:rPr lang="ru-RU" i="1" dirty="0" smtClean="0"/>
              <a:t>посетить </a:t>
            </a:r>
            <a:r>
              <a:rPr lang="ru-RU" i="1" dirty="0"/>
              <a:t>наших малышей из группы «Цыплята» </a:t>
            </a:r>
            <a:r>
              <a:rPr lang="ru-RU" i="1" dirty="0" smtClean="0"/>
              <a:t>и подарить сделанные своими руками книжки-малышки </a:t>
            </a:r>
            <a:r>
              <a:rPr lang="ru-RU" i="1" dirty="0"/>
              <a:t>и уже прочитанные книги. Напомнили малышам правила обращения с книгами</a:t>
            </a:r>
          </a:p>
        </p:txBody>
      </p:sp>
    </p:spTree>
    <p:extLst>
      <p:ext uri="{BB962C8B-B14F-4D97-AF65-F5344CB8AC3E}">
        <p14:creationId xmlns:p14="http://schemas.microsoft.com/office/powerpoint/2010/main" val="16840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14 февраля -Международный день дарения книг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569" y="2133600"/>
            <a:ext cx="266243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35433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51345"/>
            <a:ext cx="28083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Главная </a:t>
            </a:r>
            <a:r>
              <a:rPr lang="ru-RU" dirty="0"/>
              <a:t>идея праздника — вдохновлять людей по всему миру дарить хорошие книги и показать, что бумажная книга остается актуальным подарком и</a:t>
            </a:r>
          </a:p>
          <a:p>
            <a:r>
              <a:rPr lang="ru-RU" dirty="0"/>
              <a:t>Мы не могли остаться в стороне от такого события </a:t>
            </a:r>
            <a:r>
              <a:rPr lang="ru-RU" dirty="0" smtClean="0"/>
              <a:t>Многие </a:t>
            </a:r>
            <a:r>
              <a:rPr lang="ru-RU" dirty="0"/>
              <a:t>дети и их родители с удовольствием откликнулись на призыв и  принесли в подарок в группу много разных, интересных, красочных, замечательных книг.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33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Акция «Подари книгу»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493" y="1600200"/>
            <a:ext cx="35408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947" y="1175737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293096"/>
            <a:ext cx="4104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В рамках данной акции  воспитанники  нашей группы </a:t>
            </a:r>
            <a:r>
              <a:rPr lang="ru-RU" b="1" i="1" dirty="0" smtClean="0"/>
              <a:t>вместе с родителями </a:t>
            </a:r>
            <a:endParaRPr lang="ru-RU" b="1" i="1" dirty="0"/>
          </a:p>
          <a:p>
            <a:pPr algn="just"/>
            <a:r>
              <a:rPr lang="ru-RU" b="1" i="1" dirty="0"/>
              <a:t> посетили  районную детскую библиотеку и  подарили   свои прочитанные книги, учебники, художественную литературу  библиотеке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4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1.Повышение интереса у детей к </a:t>
            </a:r>
            <a:r>
              <a:rPr lang="ru-RU" dirty="0" smtClean="0"/>
              <a:t>книге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желание слушать, рассматривать иллюстрации, обыгрывать эпизоды.</a:t>
            </a:r>
          </a:p>
          <a:p>
            <a:pPr marL="0" indent="0">
              <a:buNone/>
            </a:pPr>
            <a:r>
              <a:rPr lang="ru-RU" dirty="0"/>
              <a:t>2.Бережное отношение детей к книгам.</a:t>
            </a:r>
          </a:p>
          <a:p>
            <a:pPr marL="0" indent="0">
              <a:buNone/>
            </a:pPr>
            <a:r>
              <a:rPr lang="ru-RU" dirty="0"/>
              <a:t>3.Появление у детей самостоятельности, активности по взаимодействию с книгой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4</a:t>
            </a:r>
            <a:r>
              <a:rPr lang="ru-RU" dirty="0" smtClean="0"/>
              <a:t>.Активное </a:t>
            </a:r>
            <a:r>
              <a:rPr lang="ru-RU" dirty="0"/>
              <a:t>участие родителей в жизни детского сада.</a:t>
            </a:r>
          </a:p>
          <a:p>
            <a:pPr marL="0" indent="0">
              <a:buNone/>
            </a:pPr>
            <a:r>
              <a:rPr lang="ru-RU" dirty="0"/>
              <a:t>5</a:t>
            </a:r>
            <a:r>
              <a:rPr lang="ru-RU" dirty="0" smtClean="0"/>
              <a:t>.Появление </a:t>
            </a:r>
            <a:r>
              <a:rPr lang="ru-RU" dirty="0"/>
              <a:t>потребности у детей и родителей посещать библиотеку.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4142385" cy="463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2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63" y="2286000"/>
            <a:ext cx="8229600" cy="16430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“Привить ребёнку вкус к чтению - лучший подарок, который мы можем ему сделать”.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layer.myshared.ru/9/949343/slides/slid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309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20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214686"/>
            <a:ext cx="9929850" cy="342902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919413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720" y="2276872"/>
            <a:ext cx="6177614" cy="34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3131839" y="1299202"/>
            <a:ext cx="5832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Спасибо за внимание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80729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возникла серьезная проблема: у детей падает интерес к книге. Уже в дошкольном возрасте ее место занимает телевидение, компьютерные игры, другие технические средства, которые во многих случаях не могут заменить книгу. Падение интереса к чтению является фактором сегодняшней жизни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усугубляется и тем, что у ребенка равнодушного к книге, отсутствует мотивация для последующего обучения к чтению, а значит, возникают трудности в школе</a:t>
            </a:r>
            <a:r>
              <a:rPr lang="ru-RU" dirty="0"/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924944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Чтобы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избежать таких проблем, следует начать знакомить ребенка с книгой как можно раньше – за долго до того, как он пойдет в школу и сам научится читать. « Только книга может обогатить мир ребенка, сделать его интересным, полным необычайных открытий и наслаждений новым знанием. Ребенок должен любить книгу, тянуться к ней, ждать праздника ума и души от общения с нею».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6555" y="4679270"/>
            <a:ext cx="3953373" cy="21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5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АКТУАЛЬНОСТЬ 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Готовых рецептов, как научить ребёнка любить книгу, нет, потому что научить сложному искусству чтения и понимания книги </a:t>
            </a:r>
            <a:r>
              <a:rPr lang="ru-RU" dirty="0" smtClean="0"/>
              <a:t>очень </a:t>
            </a:r>
            <a:r>
              <a:rPr lang="ru-RU" dirty="0"/>
              <a:t>трудно</a:t>
            </a:r>
            <a:r>
              <a:rPr lang="ru-RU" dirty="0" smtClean="0"/>
              <a:t>.</a:t>
            </a:r>
            <a:r>
              <a:rPr lang="ru-RU" dirty="0"/>
              <a:t> В </a:t>
            </a:r>
            <a:r>
              <a:rPr lang="ru-RU" dirty="0" smtClean="0"/>
              <a:t>группе  </a:t>
            </a:r>
            <a:r>
              <a:rPr lang="ru-RU" dirty="0"/>
              <a:t>было проведено анкетирование детей и родителей с целью определения степени влияния книг на формирование нравственных представлений детей, которое показало, что 80 % детей и родителей отдают предпочтение просмотру телевизора и играм на компьютере. У современных детей телевизор и компьютер, как фон жизни, их воспринимают как членов семьи, многие кушают, играют и даже засыпают под его звуки. Только 20 % из опрошенных отдали предпочтение чтению  книг</a:t>
            </a:r>
            <a:r>
              <a:rPr lang="ru-RU" dirty="0" smtClean="0"/>
              <a:t>.</a:t>
            </a:r>
            <a:r>
              <a:rPr lang="ru-RU" dirty="0"/>
              <a:t> Анкетирование среди родителей выявило, что меньше половины опрошенных семей практикуют семейное </a:t>
            </a:r>
            <a:r>
              <a:rPr lang="ru-RU" dirty="0" smtClean="0"/>
              <a:t>чтение </a:t>
            </a:r>
            <a:r>
              <a:rPr lang="ru-RU" dirty="0"/>
              <a:t>Все эти факты послужили разработке данного проекта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1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01050" cy="1162050"/>
          </a:xfrm>
        </p:spPr>
        <p:txBody>
          <a:bodyPr>
            <a:normAutofit/>
          </a:bodyPr>
          <a:lstStyle/>
          <a:p>
            <a:pPr eaLnBrk="1" hangingPunct="1"/>
            <a:endParaRPr lang="ru-RU" b="0" i="1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539552" y="404664"/>
            <a:ext cx="7776864" cy="5578624"/>
          </a:xfrm>
        </p:spPr>
        <p:txBody>
          <a:bodyPr>
            <a:normAutofit/>
          </a:bodyPr>
          <a:lstStyle/>
          <a:p>
            <a:r>
              <a:rPr lang="ru-RU" sz="2400" b="1" dirty="0"/>
              <a:t>Идея: </a:t>
            </a:r>
            <a:r>
              <a:rPr lang="ru-RU" sz="2400" b="1" dirty="0" smtClean="0"/>
              <a:t>воспитать </a:t>
            </a:r>
            <a:r>
              <a:rPr lang="ru-RU" sz="2400" b="1" dirty="0"/>
              <a:t>у каждого ребенка любовь к </a:t>
            </a:r>
            <a:r>
              <a:rPr lang="ru-RU" sz="2400" b="1" dirty="0" smtClean="0"/>
              <a:t>книге, интерес </a:t>
            </a:r>
            <a:r>
              <a:rPr lang="ru-RU" sz="2400" b="1" dirty="0"/>
              <a:t>к </a:t>
            </a:r>
            <a:r>
              <a:rPr lang="ru-RU" sz="2400" b="1" dirty="0" smtClean="0"/>
              <a:t>чтению, </a:t>
            </a:r>
            <a:r>
              <a:rPr lang="ru-RU" sz="2400" b="1" dirty="0"/>
              <a:t>научить его бережно относится к книге</a:t>
            </a:r>
            <a:r>
              <a:rPr lang="ru-RU" sz="2400" b="1" dirty="0" smtClean="0"/>
              <a:t>.</a:t>
            </a:r>
          </a:p>
          <a:p>
            <a:endParaRPr lang="ru-RU" sz="18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Особенности проекта: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b="1" dirty="0"/>
              <a:t>Участники проекта: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 smtClean="0"/>
              <a:t>воспитатели</a:t>
            </a:r>
            <a:r>
              <a:rPr lang="ru-RU" sz="2000" dirty="0"/>
              <a:t>, дети группы, родители воспитанников.</a:t>
            </a:r>
          </a:p>
          <a:p>
            <a:r>
              <a:rPr lang="ru-RU" sz="2000" dirty="0" smtClean="0"/>
              <a:t>по </a:t>
            </a:r>
            <a:r>
              <a:rPr lang="ru-RU" sz="2000" dirty="0"/>
              <a:t>виду: творческий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по типу: познавательно-развивающий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по сроку реализации: среднесрочный</a:t>
            </a:r>
            <a:r>
              <a:rPr lang="ru-RU" sz="2000" dirty="0" smtClean="0"/>
              <a:t>.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r>
              <a:rPr lang="ru-RU" sz="2000" dirty="0" smtClean="0"/>
              <a:t>Партнеры проекта: районная библиотека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720579"/>
            <a:ext cx="3137421" cy="313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Задачи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Воспитание  </a:t>
            </a:r>
            <a:r>
              <a:rPr lang="ru-RU" dirty="0"/>
              <a:t>любви и </a:t>
            </a:r>
            <a:r>
              <a:rPr lang="ru-RU" dirty="0" smtClean="0"/>
              <a:t>интереса </a:t>
            </a:r>
            <a:r>
              <a:rPr lang="ru-RU" dirty="0"/>
              <a:t>к книге у детей. Повышение уровня знаний родителей по вопросам детского чтения.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Воспитывать интерес к общению с книгой. </a:t>
            </a:r>
            <a:endParaRPr lang="ru-RU" dirty="0" smtClean="0"/>
          </a:p>
          <a:p>
            <a:r>
              <a:rPr lang="ru-RU" dirty="0" smtClean="0"/>
              <a:t>Учить </a:t>
            </a:r>
            <a:r>
              <a:rPr lang="ru-RU" dirty="0"/>
              <a:t>детей правильному и бережному обращению с книгой. 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Подвести </a:t>
            </a:r>
            <a:r>
              <a:rPr lang="ru-RU" dirty="0"/>
              <a:t>родителей к пониманию важного значения – воспитания у детей любви к книге в семье. </a:t>
            </a:r>
            <a:endParaRPr lang="ru-RU" dirty="0" smtClean="0"/>
          </a:p>
          <a:p>
            <a:r>
              <a:rPr lang="ru-RU" dirty="0"/>
              <a:t> готовить детей к восприятию того, что книга – это источник знаний, пробуждать в них умственную деятельность и логическое мышление</a:t>
            </a:r>
            <a:r>
              <a:rPr lang="ru-RU" dirty="0" smtClean="0"/>
              <a:t>;</a:t>
            </a:r>
            <a:r>
              <a:rPr lang="ru-RU" dirty="0"/>
              <a:t> Развитие </a:t>
            </a:r>
            <a:r>
              <a:rPr lang="ru-RU" b="1" dirty="0"/>
              <a:t>творческих</a:t>
            </a:r>
            <a:r>
              <a:rPr lang="ru-RU" dirty="0"/>
              <a:t> способностей детей при изготовлении книжек-малышек;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37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643438" y="704850"/>
            <a:ext cx="2643206" cy="3155950"/>
          </a:xfrm>
        </p:spPr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Книжный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уголок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C:\Documents and Settings\гена\Рабочий стол\giharka13.jpg"/>
          <p:cNvPicPr>
            <a:picLocks noChangeAspect="1" noChangeArrowheads="1"/>
          </p:cNvPicPr>
          <p:nvPr/>
        </p:nvPicPr>
        <p:blipFill>
          <a:blip r:embed="rId2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232" y="86040"/>
            <a:ext cx="2188474" cy="1571636"/>
          </a:xfrm>
          <a:prstGeom prst="roundRect">
            <a:avLst/>
          </a:prstGeom>
          <a:noFill/>
        </p:spPr>
      </p:pic>
      <p:pic>
        <p:nvPicPr>
          <p:cNvPr id="8" name="Picture 8" descr="C:\Documents and Settings\гена\Рабочий стол\Muzik_gusi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888" y="162611"/>
            <a:ext cx="1887512" cy="1418494"/>
          </a:xfrm>
          <a:prstGeom prst="round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149080"/>
            <a:ext cx="3744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книжном уголке размещаю кроме знакомых сказок, книги о </a:t>
            </a:r>
            <a:r>
              <a:rPr lang="ru-RU" dirty="0" err="1"/>
              <a:t>природе,о</a:t>
            </a:r>
            <a:r>
              <a:rPr lang="ru-RU" dirty="0"/>
              <a:t> животных, энциклопедического характера, для расширения кругозора и обогащения словарного запаса детей.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255" y="3301985"/>
            <a:ext cx="4408131" cy="3545572"/>
          </a:xfrm>
          <a:prstGeom prst="rect">
            <a:avLst/>
          </a:prstGeom>
        </p:spPr>
      </p:pic>
    </p:spTree>
  </p:cSld>
  <p:clrMapOvr>
    <a:masterClrMapping/>
  </p:clrMapOvr>
  <p:transition advTm="3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4283968" cy="2376264"/>
          </a:xfrm>
        </p:spPr>
        <p:txBody>
          <a:bodyPr>
            <a:noAutofit/>
          </a:bodyPr>
          <a:lstStyle/>
          <a:p>
            <a:r>
              <a:rPr lang="ru-RU" sz="1800" dirty="0"/>
              <a:t>Чтобы вызвать интерес к </a:t>
            </a:r>
            <a:r>
              <a:rPr lang="ru-RU" sz="1800" dirty="0" err="1"/>
              <a:t>книге,с</a:t>
            </a:r>
            <a:r>
              <a:rPr lang="ru-RU" sz="1800" dirty="0"/>
              <a:t> помощью кукольного и пальчикового театра, разыгрываем с детьми сценки из сказок, и художественных произведений.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476672"/>
            <a:ext cx="4146540" cy="201622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662087"/>
            <a:ext cx="5580112" cy="314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0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7704" y="692696"/>
            <a:ext cx="4290556" cy="639762"/>
          </a:xfrm>
        </p:spPr>
        <p:txBody>
          <a:bodyPr wrap="none">
            <a:noAutofit/>
          </a:bodyPr>
          <a:lstStyle/>
          <a:p>
            <a:r>
              <a:rPr lang="ru-RU" sz="3600" dirty="0" smtClean="0"/>
              <a:t>РАБОТА С ДЕТЬМИ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67584"/>
            <a:ext cx="2925969" cy="519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25"/>
          <a:stretch/>
        </p:blipFill>
        <p:spPr bwMode="auto">
          <a:xfrm>
            <a:off x="4806595" y="1412776"/>
            <a:ext cx="4337405" cy="53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90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1267</TotalTime>
  <Words>910</Words>
  <Application>Microsoft Office PowerPoint</Application>
  <PresentationFormat>Экран (4:3)</PresentationFormat>
  <Paragraphs>106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Презентация PowerPoint</vt:lpstr>
      <vt:lpstr>Презентация PowerPoint</vt:lpstr>
      <vt:lpstr>актуальность</vt:lpstr>
      <vt:lpstr>АКТУАЛЬНОСТЬ </vt:lpstr>
      <vt:lpstr>Презентация PowerPoint</vt:lpstr>
      <vt:lpstr>Презентация PowerPoint</vt:lpstr>
      <vt:lpstr>Книжный  уголок</vt:lpstr>
      <vt:lpstr>Чтобы вызвать интерес к книге,с помощью кукольного и пальчикового театра, разыгрываем с детьми сценки из сказок, и художественных произведений. </vt:lpstr>
      <vt:lpstr>Презентация PowerPoint</vt:lpstr>
      <vt:lpstr>Презентация PowerPoint</vt:lpstr>
      <vt:lpstr>Работа с детьми</vt:lpstr>
      <vt:lpstr>Самостоятельная деятельность</vt:lpstr>
      <vt:lpstr>Экскурсия в детскую библиотеку</vt:lpstr>
      <vt:lpstr>Самостоятельная деятельность</vt:lpstr>
      <vt:lpstr>Совместная деятельность</vt:lpstr>
      <vt:lpstr>Совместная деятельность</vt:lpstr>
      <vt:lpstr>Совместная деятельность</vt:lpstr>
      <vt:lpstr>Взаимодействие с родителями</vt:lpstr>
      <vt:lpstr>Вот что получилось</vt:lpstr>
      <vt:lpstr>И у нас получились очень красочные книги с интересными потешками, стихами и песенками,загадки о зимних забавах, домашние и дикие животные и геометрические фигуры</vt:lpstr>
      <vt:lpstr>С родителями проводятся беседы, даются рекомендации для заучивания с детьми дома стихов, загадок, пословиц , потешек , считалок , скороговорок , чистоговорок; консультации и   советы какие книги следует читать детям разного дошкольного возраста; организовываются тематические родительские собрания.  И родители старшей группы с детьми участвовали во Всероссийской акции «Пап, читай!» </vt:lpstr>
      <vt:lpstr>Итоговые мероприятия</vt:lpstr>
      <vt:lpstr>14 февраля -Международный день дарения книг.</vt:lpstr>
      <vt:lpstr>Акция «Подари книгу»</vt:lpstr>
      <vt:lpstr> ожидаемые результаты</vt:lpstr>
      <vt:lpstr>“Привить ребёнку вкус к чтению - лучший подарок, который мы можем ему сделать”.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«Взаимодействие с семьей по формированию у детей интереса к книге»</dc:title>
  <dc:creator>Любовь Орлова</dc:creator>
  <cp:lastModifiedBy>учитель</cp:lastModifiedBy>
  <cp:revision>94</cp:revision>
  <dcterms:modified xsi:type="dcterms:W3CDTF">2024-11-25T17:13:07Z</dcterms:modified>
</cp:coreProperties>
</file>