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9" r:id="rId3"/>
    <p:sldId id="257" r:id="rId4"/>
    <p:sldId id="275" r:id="rId5"/>
    <p:sldId id="259" r:id="rId6"/>
    <p:sldId id="260" r:id="rId7"/>
    <p:sldId id="274" r:id="rId8"/>
    <p:sldId id="276" r:id="rId9"/>
    <p:sldId id="279" r:id="rId10"/>
    <p:sldId id="277" r:id="rId11"/>
    <p:sldId id="278" r:id="rId12"/>
    <p:sldId id="266" r:id="rId13"/>
    <p:sldId id="280" r:id="rId14"/>
    <p:sldId id="273" r:id="rId15"/>
    <p:sldId id="281" r:id="rId16"/>
    <p:sldId id="271"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8" autoAdjust="0"/>
    <p:restoredTop sz="93613" autoAdjust="0"/>
  </p:normalViewPr>
  <p:slideViewPr>
    <p:cSldViewPr>
      <p:cViewPr varScale="1">
        <p:scale>
          <a:sx n="68" d="100"/>
          <a:sy n="68"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ru-RU"/>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880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a:t>Образец заголовка</a:t>
            </a:r>
          </a:p>
        </p:txBody>
      </p:sp>
      <p:sp>
        <p:nvSpPr>
          <p:cNvPr id="880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a:t>Образец подзаголовка</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ru-RU"/>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ru-RU"/>
          </a:p>
        </p:txBody>
      </p:sp>
      <p:sp>
        <p:nvSpPr>
          <p:cNvPr id="13" name="Rectangle 13"/>
          <p:cNvSpPr>
            <a:spLocks noGrp="1" noChangeArrowheads="1"/>
          </p:cNvSpPr>
          <p:nvPr>
            <p:ph type="sldNum" sz="quarter" idx="12"/>
          </p:nvPr>
        </p:nvSpPr>
        <p:spPr/>
        <p:txBody>
          <a:bodyPr/>
          <a:lstStyle>
            <a:lvl1pPr>
              <a:defRPr/>
            </a:lvl1pPr>
          </a:lstStyle>
          <a:p>
            <a:pPr>
              <a:defRPr/>
            </a:pPr>
            <a:fld id="{F1BC2930-5A99-4E25-93E4-4A966031249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017FD95A-8477-4262-8BCA-2C300C1E29D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4750CAC2-6831-4663-8656-02B40971753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242DB533-B17C-4583-BE26-2E4B49AEE7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E853F045-BF20-43D7-A64F-3F46399BA20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C9A1A888-B3E6-4EC2-93F0-A531EDBCBED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1CF2744-F609-4A79-BEA1-8C449561C7C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8B938515-D50A-4621-A2D8-68583509861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D2D85983-433E-4805-9B66-6A62775EAD7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ED5655FA-536F-44AF-A301-CDEABD7DC3A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785A5A9-6F24-4BFA-A315-535B2078FE6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7D16DFE1-6251-4661-A79E-5588894E3FD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870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ru-RU"/>
            </a:p>
          </p:txBody>
        </p:sp>
        <p:sp>
          <p:nvSpPr>
            <p:cNvPr id="870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ru-RU"/>
            </a:p>
          </p:txBody>
        </p:sp>
        <p:sp>
          <p:nvSpPr>
            <p:cNvPr id="870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ru-RU"/>
            </a:p>
          </p:txBody>
        </p:sp>
        <p:sp>
          <p:nvSpPr>
            <p:cNvPr id="870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70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870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sp>
          <p:nvSpPr>
            <p:cNvPr id="870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ru-RU"/>
            </a:p>
          </p:txBody>
        </p:sp>
        <p:sp>
          <p:nvSpPr>
            <p:cNvPr id="870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ru-RU"/>
            </a:p>
          </p:txBody>
        </p:sp>
      </p:grpSp>
      <p:sp>
        <p:nvSpPr>
          <p:cNvPr id="870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870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870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8645D940-E129-4945-8757-60E92150333E}" type="slidenum">
              <a:rPr lang="ru-RU"/>
              <a:pPr>
                <a:defRPr/>
              </a:pPr>
              <a:t>‹#›</a:t>
            </a:fld>
            <a:endParaRPr lang="ru-RU"/>
          </a:p>
        </p:txBody>
      </p:sp>
      <p:sp>
        <p:nvSpPr>
          <p:cNvPr id="870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870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5" r:id="rId3"/>
    <p:sldLayoutId id="2147483734" r:id="rId4"/>
    <p:sldLayoutId id="2147483733" r:id="rId5"/>
    <p:sldLayoutId id="2147483732" r:id="rId6"/>
    <p:sldLayoutId id="2147483731" r:id="rId7"/>
    <p:sldLayoutId id="2147483730" r:id="rId8"/>
    <p:sldLayoutId id="2147483729" r:id="rId9"/>
    <p:sldLayoutId id="2147483728" r:id="rId10"/>
    <p:sldLayoutId id="2147483727" r:id="rId11"/>
    <p:sldLayoutId id="2147483726" r:id="rId12"/>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Рисунок 6" descr="background_power_point_lego_by_einsteintk.jpg"/>
          <p:cNvPicPr>
            <a:picLocks noChangeAspect="1"/>
          </p:cNvPicPr>
          <p:nvPr/>
        </p:nvPicPr>
        <p:blipFill>
          <a:blip r:embed="rId2" cstate="print"/>
          <a:srcRect/>
          <a:stretch>
            <a:fillRect/>
          </a:stretch>
        </p:blipFill>
        <p:spPr bwMode="auto">
          <a:xfrm>
            <a:off x="0" y="0"/>
            <a:ext cx="8748713" cy="6858000"/>
          </a:xfrm>
          <a:prstGeom prst="rect">
            <a:avLst/>
          </a:prstGeom>
          <a:noFill/>
          <a:ln w="9525">
            <a:noFill/>
            <a:miter lim="800000"/>
            <a:headEnd/>
            <a:tailEnd/>
          </a:ln>
        </p:spPr>
      </p:pic>
      <p:pic>
        <p:nvPicPr>
          <p:cNvPr id="3075" name="Рисунок 5" descr="leto.jpg"/>
          <p:cNvPicPr>
            <a:picLocks noChangeAspect="1"/>
          </p:cNvPicPr>
          <p:nvPr/>
        </p:nvPicPr>
        <p:blipFill>
          <a:blip r:embed="rId3" cstate="print"/>
          <a:srcRect/>
          <a:stretch>
            <a:fillRect/>
          </a:stretch>
        </p:blipFill>
        <p:spPr bwMode="auto">
          <a:xfrm>
            <a:off x="2547938" y="3068638"/>
            <a:ext cx="6596062" cy="3789362"/>
          </a:xfrm>
          <a:prstGeom prst="rect">
            <a:avLst/>
          </a:prstGeom>
          <a:noFill/>
          <a:ln w="9525">
            <a:noFill/>
            <a:miter lim="800000"/>
            <a:headEnd/>
            <a:tailEnd/>
          </a:ln>
        </p:spPr>
      </p:pic>
      <p:sp>
        <p:nvSpPr>
          <p:cNvPr id="2050" name="Rectangle 2"/>
          <p:cNvSpPr>
            <a:spLocks noGrp="1" noChangeArrowheads="1"/>
          </p:cNvSpPr>
          <p:nvPr>
            <p:ph type="ctrTitle"/>
          </p:nvPr>
        </p:nvSpPr>
        <p:spPr>
          <a:xfrm>
            <a:off x="3132138" y="1905000"/>
            <a:ext cx="5630862" cy="1308100"/>
          </a:xfrm>
        </p:spPr>
        <p:txBody>
          <a:bodyPr/>
          <a:lstStyle/>
          <a:p>
            <a:pPr eaLnBrk="1" hangingPunct="1">
              <a:defRPr/>
            </a:pPr>
            <a:r>
              <a:rPr lang="ru-RU" dirty="0" smtClean="0"/>
              <a:t> </a:t>
            </a:r>
          </a:p>
        </p:txBody>
      </p:sp>
      <p:sp>
        <p:nvSpPr>
          <p:cNvPr id="2051" name="Rectangle 3"/>
          <p:cNvSpPr>
            <a:spLocks noGrp="1" noChangeArrowheads="1"/>
          </p:cNvSpPr>
          <p:nvPr>
            <p:ph type="subTitle" idx="1"/>
          </p:nvPr>
        </p:nvSpPr>
        <p:spPr>
          <a:xfrm>
            <a:off x="0" y="188913"/>
            <a:ext cx="9144000" cy="3671887"/>
          </a:xfrm>
        </p:spPr>
        <p:txBody>
          <a:bodyPr/>
          <a:lstStyle/>
          <a:p>
            <a:pPr algn="ctr" eaLnBrk="1" hangingPunct="1">
              <a:lnSpc>
                <a:spcPct val="80000"/>
              </a:lnSpc>
              <a:defRPr/>
            </a:pPr>
            <a:endParaRPr lang="ru-RU" sz="4000" i="1" dirty="0" smtClean="0">
              <a:latin typeface="Times New Roman" pitchFamily="18" charset="0"/>
              <a:cs typeface="Times New Roman" pitchFamily="18" charset="0"/>
            </a:endParaRPr>
          </a:p>
          <a:p>
            <a:pPr algn="r" eaLnBrk="1" hangingPunct="1">
              <a:lnSpc>
                <a:spcPct val="80000"/>
              </a:lnSpc>
              <a:defRPr/>
            </a:pPr>
            <a:r>
              <a:rPr lang="ru-RU" sz="4000" i="1" dirty="0" smtClean="0">
                <a:effectLst/>
                <a:latin typeface="Times New Roman" pitchFamily="18" charset="0"/>
                <a:cs typeface="Times New Roman" pitchFamily="18" charset="0"/>
              </a:rPr>
              <a:t>                 </a:t>
            </a:r>
            <a:r>
              <a:rPr lang="ru-RU" b="1" i="1" dirty="0" smtClean="0">
                <a:effectLst/>
                <a:latin typeface="Times New Roman" pitchFamily="18" charset="0"/>
                <a:cs typeface="Times New Roman" pitchFamily="18" charset="0"/>
              </a:rPr>
              <a:t>«Речевое развитие с использованием                    </a:t>
            </a:r>
            <a:r>
              <a:rPr lang="ru-RU" b="1" i="1" dirty="0" err="1" smtClean="0">
                <a:effectLst/>
                <a:latin typeface="Times New Roman" pitchFamily="18" charset="0"/>
                <a:cs typeface="Times New Roman" pitchFamily="18" charset="0"/>
              </a:rPr>
              <a:t>легоконструирования</a:t>
            </a:r>
            <a:r>
              <a:rPr lang="ru-RU" b="1" i="1" dirty="0" smtClean="0">
                <a:effectLst/>
                <a:latin typeface="Times New Roman" pitchFamily="18" charset="0"/>
                <a:cs typeface="Times New Roman" pitchFamily="18" charset="0"/>
              </a:rPr>
              <a:t>»</a:t>
            </a:r>
          </a:p>
          <a:p>
            <a:pPr algn="ctr" eaLnBrk="1" hangingPunct="1">
              <a:lnSpc>
                <a:spcPct val="80000"/>
              </a:lnSpc>
              <a:defRPr/>
            </a:pPr>
            <a:endParaRPr lang="ru-RU" sz="2400" dirty="0" smtClean="0">
              <a:effectLst/>
            </a:endParaRPr>
          </a:p>
          <a:p>
            <a:pPr algn="r" eaLnBrk="1" hangingPunct="1">
              <a:lnSpc>
                <a:spcPct val="80000"/>
              </a:lnSpc>
              <a:defRPr/>
            </a:pPr>
            <a:r>
              <a:rPr lang="ru-RU" sz="2400" dirty="0" smtClean="0">
                <a:effectLst/>
              </a:rPr>
              <a:t> </a:t>
            </a:r>
          </a:p>
          <a:p>
            <a:pPr algn="r" eaLnBrk="1" hangingPunct="1">
              <a:lnSpc>
                <a:spcPct val="80000"/>
              </a:lnSpc>
              <a:defRPr/>
            </a:pPr>
            <a:r>
              <a:rPr lang="ru-RU" sz="2000" dirty="0" smtClean="0">
                <a:effectLst/>
                <a:latin typeface="Times New Roman" pitchFamily="18" charset="0"/>
                <a:cs typeface="Times New Roman" pitchFamily="18" charset="0"/>
              </a:rPr>
              <a:t>Выполнила воспитатель первой категории Гофман Т.Н</a:t>
            </a:r>
          </a:p>
          <a:p>
            <a:pPr algn="r" eaLnBrk="1" hangingPunct="1">
              <a:lnSpc>
                <a:spcPct val="80000"/>
              </a:lnSpc>
              <a:defRPr/>
            </a:pPr>
            <a:r>
              <a:rPr lang="ru-RU" sz="2000" dirty="0" smtClean="0">
                <a:effectLst/>
                <a:latin typeface="Times New Roman" pitchFamily="18" charset="0"/>
                <a:cs typeface="Times New Roman" pitchFamily="18" charset="0"/>
              </a:rPr>
              <a:t>СП ДС «Колосок» ГБОУ СОШ с.Пестравка Самарской области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Rot="1" noChangeArrowheads="1"/>
          </p:cNvSpPr>
          <p:nvPr>
            <p:ph idx="4294967295"/>
          </p:nvPr>
        </p:nvSpPr>
        <p:spPr>
          <a:xfrm>
            <a:off x="0" y="333375"/>
            <a:ext cx="4932363" cy="4959350"/>
          </a:xfrm>
          <a:noFill/>
          <a:ln/>
        </p:spPr>
        <p:txBody>
          <a:bodyPr/>
          <a:lstStyle/>
          <a:p>
            <a:pPr eaLnBrk="1" hangingPunct="1">
              <a:buFont typeface="Wingdings" pitchFamily="2" charset="2"/>
              <a:buNone/>
            </a:pPr>
            <a:r>
              <a:rPr lang="ru-RU" sz="2000" smtClean="0">
                <a:effectLst/>
                <a:latin typeface="Times New Roman" pitchFamily="18" charset="0"/>
                <a:cs typeface="Times New Roman" pitchFamily="18" charset="0"/>
              </a:rPr>
              <a:t>     Конструктор побуждает работать в разной степени и голову и руки, при этом работают два полушария головного мозга, что сказывается на всестороннем развитии ребенка. Ребенок не замечает, что он осваивает устный счет, состав числа, производит простые арифметические действия. Каждый раз непроизвольно создаются ситуации, при которых ребенок рассказывает о том, что он так увлеченно строил. Он же хочет, чтобы все узнали о его творении. Это и развитие речи и умение выступать на публике легко и непринужденно. </a:t>
            </a:r>
          </a:p>
        </p:txBody>
      </p:sp>
      <p:pic>
        <p:nvPicPr>
          <p:cNvPr id="13315" name="Рисунок 7" descr="https://pp.vk.me/c837421/v837421505/676e/BH0kvAurdgA.jpg"/>
          <p:cNvPicPr>
            <a:picLocks noChangeAspect="1" noChangeArrowheads="1"/>
          </p:cNvPicPr>
          <p:nvPr/>
        </p:nvPicPr>
        <p:blipFill>
          <a:blip r:embed="rId2" cstate="print"/>
          <a:srcRect t="11198" b="13298"/>
          <a:stretch>
            <a:fillRect/>
          </a:stretch>
        </p:blipFill>
        <p:spPr bwMode="auto">
          <a:xfrm>
            <a:off x="5004048" y="692696"/>
            <a:ext cx="3967162" cy="53101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820" name="Рисунок 3" descr="9TRg478ac.gif"/>
          <p:cNvPicPr>
            <a:picLocks noChangeAspect="1"/>
          </p:cNvPicPr>
          <p:nvPr/>
        </p:nvPicPr>
        <p:blipFill>
          <a:blip r:embed="rId3" cstate="print"/>
          <a:srcRect/>
          <a:stretch>
            <a:fillRect/>
          </a:stretch>
        </p:blipFill>
        <p:spPr bwMode="auto">
          <a:xfrm>
            <a:off x="0" y="4941888"/>
            <a:ext cx="3348038" cy="1916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
          <p:cNvSpPr>
            <a:spLocks noGrp="1" noRot="1" noChangeArrowheads="1"/>
          </p:cNvSpPr>
          <p:nvPr>
            <p:ph idx="4294967295"/>
          </p:nvPr>
        </p:nvSpPr>
        <p:spPr>
          <a:xfrm>
            <a:off x="2843213" y="0"/>
            <a:ext cx="3924300" cy="6126163"/>
          </a:xfrm>
          <a:noFill/>
          <a:ln/>
        </p:spPr>
        <p:txBody>
          <a:bodyPr/>
          <a:lstStyle/>
          <a:p>
            <a:pPr algn="ctr" eaLnBrk="1" hangingPunct="1">
              <a:buFont typeface="Wingdings" pitchFamily="2" charset="2"/>
              <a:buNone/>
            </a:pPr>
            <a:r>
              <a:rPr lang="ru-RU" dirty="0" smtClean="0">
                <a:effectLst/>
                <a:latin typeface="Times New Roman" pitchFamily="18" charset="0"/>
                <a:cs typeface="Times New Roman" pitchFamily="18" charset="0"/>
              </a:rPr>
              <a:t>Ребенок даже не должен догадаться, что происходит обучение, для него это все должно быть просто увлекательной игрой! Никакого назидания и поучений!</a:t>
            </a:r>
          </a:p>
        </p:txBody>
      </p:sp>
      <p:pic>
        <p:nvPicPr>
          <p:cNvPr id="14339" name="Picture 6" descr="CAKp1TkQKKg"/>
          <p:cNvPicPr>
            <a:picLocks noChangeAspect="1" noChangeArrowheads="1"/>
          </p:cNvPicPr>
          <p:nvPr/>
        </p:nvPicPr>
        <p:blipFill>
          <a:blip r:embed="rId2" cstate="print"/>
          <a:srcRect b="15048"/>
          <a:stretch>
            <a:fillRect/>
          </a:stretch>
        </p:blipFill>
        <p:spPr bwMode="auto">
          <a:xfrm>
            <a:off x="0" y="0"/>
            <a:ext cx="2755900" cy="3970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40" name="Picture 8" descr="3PpXwWqTrGI"/>
          <p:cNvPicPr>
            <a:picLocks noChangeAspect="1" noChangeArrowheads="1"/>
          </p:cNvPicPr>
          <p:nvPr/>
        </p:nvPicPr>
        <p:blipFill>
          <a:blip r:embed="rId3" cstate="print"/>
          <a:srcRect/>
          <a:stretch>
            <a:fillRect/>
          </a:stretch>
        </p:blipFill>
        <p:spPr bwMode="auto">
          <a:xfrm>
            <a:off x="6660232" y="2967311"/>
            <a:ext cx="2483769" cy="3890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45" name="Рисунок 4" descr="anime-multyashki-2321.gif"/>
          <p:cNvPicPr>
            <a:picLocks noChangeAspect="1"/>
          </p:cNvPicPr>
          <p:nvPr/>
        </p:nvPicPr>
        <p:blipFill>
          <a:blip r:embed="rId4" cstate="print"/>
          <a:srcRect/>
          <a:stretch>
            <a:fillRect/>
          </a:stretch>
        </p:blipFill>
        <p:spPr bwMode="auto">
          <a:xfrm>
            <a:off x="0" y="3705225"/>
            <a:ext cx="2627313" cy="3152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Grp="1" noRot="1" noChangeArrowheads="1"/>
          </p:cNvSpPr>
          <p:nvPr>
            <p:ph sz="half" idx="2"/>
          </p:nvPr>
        </p:nvSpPr>
        <p:spPr>
          <a:xfrm>
            <a:off x="4500563" y="333375"/>
            <a:ext cx="4344987" cy="5762625"/>
          </a:xfrm>
        </p:spPr>
        <p:txBody>
          <a:bodyPr/>
          <a:lstStyle/>
          <a:p>
            <a:pPr eaLnBrk="1" hangingPunct="1">
              <a:buFont typeface="Wingdings" pitchFamily="2" charset="2"/>
              <a:buNone/>
            </a:pPr>
            <a:r>
              <a:rPr lang="ru-RU" sz="2400" smtClean="0">
                <a:effectLst/>
                <a:latin typeface="Times New Roman" pitchFamily="18" charset="0"/>
                <a:cs typeface="Times New Roman" pitchFamily="18" charset="0"/>
              </a:rPr>
              <a:t>    Каждый ребенок может поучаствовать в разных ролях. Используя конструкторы дети самостоятельно приобретают знания для решения практических задач или проблем  требующих интеграции знаний из различных образовательных областей </a:t>
            </a:r>
          </a:p>
          <a:p>
            <a:pPr eaLnBrk="1" hangingPunct="1"/>
            <a:endParaRPr lang="ru-RU" smtClean="0">
              <a:effectLst/>
              <a:latin typeface="Times New Roman" pitchFamily="18" charset="0"/>
              <a:cs typeface="Times New Roman" pitchFamily="18" charset="0"/>
            </a:endParaRPr>
          </a:p>
        </p:txBody>
      </p:sp>
      <p:pic>
        <p:nvPicPr>
          <p:cNvPr id="15363" name="Рисунок 4" descr="https://pp.vk.me/c837421/v837421505/67bd/zXR6T-dQcGE.jpg"/>
          <p:cNvPicPr>
            <a:picLocks noChangeAspect="1" noChangeArrowheads="1"/>
          </p:cNvPicPr>
          <p:nvPr/>
        </p:nvPicPr>
        <p:blipFill>
          <a:blip r:embed="rId2" cstate="print"/>
          <a:srcRect t="11198" b="17148"/>
          <a:stretch>
            <a:fillRect/>
          </a:stretch>
        </p:blipFill>
        <p:spPr bwMode="auto">
          <a:xfrm>
            <a:off x="323850" y="549275"/>
            <a:ext cx="4079875" cy="5184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0" name="Рисунок 4" descr="9TRg478ac.gif"/>
          <p:cNvPicPr>
            <a:picLocks noChangeAspect="1"/>
          </p:cNvPicPr>
          <p:nvPr/>
        </p:nvPicPr>
        <p:blipFill>
          <a:blip r:embed="rId3" cstate="print"/>
          <a:srcRect/>
          <a:stretch>
            <a:fillRect/>
          </a:stretch>
        </p:blipFill>
        <p:spPr bwMode="auto">
          <a:xfrm>
            <a:off x="5435600" y="3913188"/>
            <a:ext cx="3925888" cy="2944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7" descr="image003_80"/>
          <p:cNvPicPr>
            <a:picLocks noChangeAspect="1" noChangeArrowheads="1"/>
          </p:cNvPicPr>
          <p:nvPr/>
        </p:nvPicPr>
        <p:blipFill>
          <a:blip r:embed="rId2" cstate="print"/>
          <a:srcRect/>
          <a:stretch>
            <a:fillRect/>
          </a:stretch>
        </p:blipFill>
        <p:spPr bwMode="auto">
          <a:xfrm>
            <a:off x="5435600" y="4568825"/>
            <a:ext cx="3708400" cy="2289175"/>
          </a:xfrm>
          <a:prstGeom prst="rect">
            <a:avLst/>
          </a:prstGeom>
          <a:noFill/>
          <a:ln w="9525">
            <a:noFill/>
            <a:miter lim="800000"/>
            <a:headEnd/>
            <a:tailEnd/>
          </a:ln>
        </p:spPr>
      </p:pic>
      <p:pic>
        <p:nvPicPr>
          <p:cNvPr id="37891" name="Picture 11" descr="file0001622107744"/>
          <p:cNvPicPr>
            <a:picLocks noChangeAspect="1" noChangeArrowheads="1"/>
          </p:cNvPicPr>
          <p:nvPr/>
        </p:nvPicPr>
        <p:blipFill>
          <a:blip r:embed="rId3" cstate="print"/>
          <a:srcRect/>
          <a:stretch>
            <a:fillRect/>
          </a:stretch>
        </p:blipFill>
        <p:spPr bwMode="auto">
          <a:xfrm>
            <a:off x="6588125" y="188913"/>
            <a:ext cx="2555875" cy="1343025"/>
          </a:xfrm>
          <a:prstGeom prst="rect">
            <a:avLst/>
          </a:prstGeom>
          <a:noFill/>
          <a:ln w="9525">
            <a:noFill/>
            <a:miter lim="800000"/>
            <a:headEnd/>
            <a:tailEnd/>
          </a:ln>
        </p:spPr>
      </p:pic>
      <p:pic>
        <p:nvPicPr>
          <p:cNvPr id="37892" name="Picture 14" descr="P1050387"/>
          <p:cNvPicPr>
            <a:picLocks noChangeAspect="1" noChangeArrowheads="1"/>
          </p:cNvPicPr>
          <p:nvPr/>
        </p:nvPicPr>
        <p:blipFill>
          <a:blip r:embed="rId4" cstate="print"/>
          <a:srcRect/>
          <a:stretch>
            <a:fillRect/>
          </a:stretch>
        </p:blipFill>
        <p:spPr bwMode="auto">
          <a:xfrm>
            <a:off x="0" y="0"/>
            <a:ext cx="2700338" cy="2025650"/>
          </a:xfrm>
          <a:prstGeom prst="rect">
            <a:avLst/>
          </a:prstGeom>
          <a:noFill/>
          <a:ln w="9525">
            <a:noFill/>
            <a:miter lim="800000"/>
            <a:headEnd/>
            <a:tailEnd/>
          </a:ln>
        </p:spPr>
      </p:pic>
      <p:pic>
        <p:nvPicPr>
          <p:cNvPr id="37893" name="Picture 15" descr="P1050389"/>
          <p:cNvPicPr>
            <a:picLocks noChangeAspect="1" noChangeArrowheads="1"/>
          </p:cNvPicPr>
          <p:nvPr/>
        </p:nvPicPr>
        <p:blipFill>
          <a:blip r:embed="rId5" cstate="print"/>
          <a:srcRect/>
          <a:stretch>
            <a:fillRect/>
          </a:stretch>
        </p:blipFill>
        <p:spPr bwMode="auto">
          <a:xfrm>
            <a:off x="251520" y="4633913"/>
            <a:ext cx="3240087" cy="2224087"/>
          </a:xfrm>
          <a:prstGeom prst="rect">
            <a:avLst/>
          </a:prstGeom>
          <a:noFill/>
          <a:ln w="9525">
            <a:noFill/>
            <a:miter lim="800000"/>
            <a:headEnd/>
            <a:tailEnd/>
          </a:ln>
        </p:spPr>
      </p:pic>
      <p:sp>
        <p:nvSpPr>
          <p:cNvPr id="37894" name="Rectangle 6"/>
          <p:cNvSpPr>
            <a:spLocks noChangeArrowheads="1"/>
          </p:cNvSpPr>
          <p:nvPr/>
        </p:nvSpPr>
        <p:spPr bwMode="auto">
          <a:xfrm>
            <a:off x="3203575" y="521873"/>
            <a:ext cx="2951163" cy="3139321"/>
          </a:xfrm>
          <a:prstGeom prst="rect">
            <a:avLst/>
          </a:prstGeom>
          <a:noFill/>
          <a:ln w="9525">
            <a:noFill/>
            <a:miter lim="800000"/>
            <a:headEnd/>
            <a:tailEnd/>
          </a:ln>
          <a:effectLst/>
        </p:spPr>
        <p:txBody>
          <a:bodyPr anchor="ctr">
            <a:spAutoFit/>
          </a:bodyPr>
          <a:lstStyle/>
          <a:p>
            <a:pPr algn="ctr" eaLnBrk="0" hangingPunct="0"/>
            <a:r>
              <a:rPr lang="ru-RU" b="1" dirty="0">
                <a:latin typeface="Times New Roman" pitchFamily="18" charset="0"/>
                <a:cs typeface="Times New Roman" pitchFamily="18" charset="0"/>
              </a:rPr>
              <a:t>Использование </a:t>
            </a:r>
            <a:r>
              <a:rPr lang="ru-RU" b="1" dirty="0" err="1">
                <a:latin typeface="Times New Roman" pitchFamily="18" charset="0"/>
                <a:cs typeface="Times New Roman" pitchFamily="18" charset="0"/>
              </a:rPr>
              <a:t>ЛЕГО</a:t>
            </a:r>
            <a:r>
              <a:rPr lang="ru-RU" dirty="0" err="1">
                <a:latin typeface="Times New Roman" pitchFamily="18" charset="0"/>
                <a:cs typeface="Times New Roman" pitchFamily="18" charset="0"/>
              </a:rPr>
              <a:t>-технологии</a:t>
            </a:r>
            <a:r>
              <a:rPr lang="ru-RU" dirty="0">
                <a:latin typeface="Times New Roman" pitchFamily="18" charset="0"/>
                <a:cs typeface="Times New Roman" pitchFamily="18" charset="0"/>
              </a:rPr>
              <a:t> в ДОУ</a:t>
            </a:r>
          </a:p>
          <a:p>
            <a:pPr algn="ctr" eaLnBrk="0" hangingPunct="0"/>
            <a:r>
              <a:rPr lang="ru-RU" dirty="0">
                <a:latin typeface="Times New Roman" pitchFamily="18" charset="0"/>
                <a:cs typeface="Times New Roman" pitchFamily="18" charset="0"/>
              </a:rPr>
              <a:t> позволяет поднять на</a:t>
            </a:r>
          </a:p>
          <a:p>
            <a:pPr algn="ctr" eaLnBrk="0" hangingPunct="0"/>
            <a:r>
              <a:rPr lang="ru-RU" dirty="0">
                <a:latin typeface="Times New Roman" pitchFamily="18" charset="0"/>
                <a:cs typeface="Times New Roman" pitchFamily="18" charset="0"/>
              </a:rPr>
              <a:t> более высокий уровень</a:t>
            </a:r>
          </a:p>
          <a:p>
            <a:pPr algn="ctr" eaLnBrk="0" hangingPunct="0"/>
            <a:r>
              <a:rPr lang="ru-RU" dirty="0">
                <a:latin typeface="Times New Roman" pitchFamily="18" charset="0"/>
                <a:cs typeface="Times New Roman" pitchFamily="18" charset="0"/>
              </a:rPr>
              <a:t> развитие познавательной и речевой активности</a:t>
            </a:r>
          </a:p>
          <a:p>
            <a:pPr algn="ctr" eaLnBrk="0" hangingPunct="0"/>
            <a:r>
              <a:rPr lang="ru-RU" dirty="0">
                <a:latin typeface="Times New Roman" pitchFamily="18" charset="0"/>
                <a:cs typeface="Times New Roman" pitchFamily="18" charset="0"/>
              </a:rPr>
              <a:t> дошкольников, а это – одна </a:t>
            </a:r>
          </a:p>
          <a:p>
            <a:pPr algn="ctr" eaLnBrk="0" hangingPunct="0"/>
            <a:r>
              <a:rPr lang="ru-RU" dirty="0">
                <a:latin typeface="Times New Roman" pitchFamily="18" charset="0"/>
                <a:cs typeface="Times New Roman" pitchFamily="18" charset="0"/>
              </a:rPr>
              <a:t>из составляющих успешности</a:t>
            </a:r>
          </a:p>
          <a:p>
            <a:pPr algn="ctr" eaLnBrk="0" hangingPunct="0"/>
            <a:r>
              <a:rPr lang="ru-RU" dirty="0">
                <a:latin typeface="Times New Roman" pitchFamily="18" charset="0"/>
                <a:cs typeface="Times New Roman" pitchFamily="18" charset="0"/>
              </a:rPr>
              <a:t> их дальнейшего обучения в школе.</a:t>
            </a:r>
          </a:p>
        </p:txBody>
      </p:sp>
      <p:pic>
        <p:nvPicPr>
          <p:cNvPr id="7" name="Рисунок 6" descr="401739058.gif"/>
          <p:cNvPicPr>
            <a:picLocks noChangeAspect="1"/>
          </p:cNvPicPr>
          <p:nvPr/>
        </p:nvPicPr>
        <p:blipFill>
          <a:blip r:embed="rId6" cstate="print"/>
          <a:stretch>
            <a:fillRect/>
          </a:stretch>
        </p:blipFill>
        <p:spPr>
          <a:xfrm>
            <a:off x="467544" y="0"/>
            <a:ext cx="8282128" cy="46531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Rot="1" noChangeArrowheads="1"/>
          </p:cNvSpPr>
          <p:nvPr>
            <p:ph type="body" idx="1"/>
          </p:nvPr>
        </p:nvSpPr>
        <p:spPr>
          <a:xfrm>
            <a:off x="971550" y="620713"/>
            <a:ext cx="4560888" cy="4191000"/>
          </a:xfrm>
        </p:spPr>
        <p:txBody>
          <a:bodyPr/>
          <a:lstStyle/>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Таким образом, работа по развитию</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речи детей дошкольного возраста с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применением легоконструирования</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является результативной,</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так как дети воспринимают</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её как игру, которая</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не вызывает у них негативизма,</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а наоборот приучает к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внимательности, усидчивости,</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обсуждению и выполнению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словесных инструкций</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по конструированию поделки.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Это всё способствует лучшему</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усвоению речевого материала.</a:t>
            </a:r>
          </a:p>
        </p:txBody>
      </p:sp>
      <p:pic>
        <p:nvPicPr>
          <p:cNvPr id="16387" name="Picture 3" descr="3PpXwWqTrGI"/>
          <p:cNvPicPr>
            <a:picLocks noChangeAspect="1" noChangeArrowheads="1"/>
          </p:cNvPicPr>
          <p:nvPr/>
        </p:nvPicPr>
        <p:blipFill>
          <a:blip r:embed="rId2" cstate="print"/>
          <a:srcRect/>
          <a:stretch>
            <a:fillRect/>
          </a:stretch>
        </p:blipFill>
        <p:spPr bwMode="auto">
          <a:xfrm>
            <a:off x="5508625" y="549275"/>
            <a:ext cx="3338513" cy="5689600"/>
          </a:xfrm>
          <a:prstGeom prst="rect">
            <a:avLst/>
          </a:prstGeom>
          <a:noFill/>
          <a:ln w="9525">
            <a:noFill/>
            <a:miter lim="800000"/>
            <a:headEnd/>
            <a:tailEnd/>
          </a:ln>
        </p:spPr>
      </p:pic>
      <p:pic>
        <p:nvPicPr>
          <p:cNvPr id="16388" name="Рисунок 3" descr="600227161.gif"/>
          <p:cNvPicPr>
            <a:picLocks noChangeAspect="1"/>
          </p:cNvPicPr>
          <p:nvPr/>
        </p:nvPicPr>
        <p:blipFill>
          <a:blip r:embed="rId3" cstate="print"/>
          <a:srcRect/>
          <a:stretch>
            <a:fillRect/>
          </a:stretch>
        </p:blipFill>
        <p:spPr bwMode="auto">
          <a:xfrm>
            <a:off x="0" y="4846638"/>
            <a:ext cx="4427538" cy="20113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323850" y="0"/>
            <a:ext cx="8569325" cy="1700213"/>
          </a:xfrm>
          <a:noFill/>
          <a:ln/>
        </p:spPr>
        <p:txBody>
          <a:bodyPr/>
          <a:lstStyle/>
          <a:p>
            <a:r>
              <a:rPr lang="ru-RU" sz="2400" smtClean="0">
                <a:effectLst/>
                <a:latin typeface="Times New Roman" pitchFamily="18" charset="0"/>
                <a:cs typeface="Times New Roman" pitchFamily="18" charset="0"/>
              </a:rPr>
              <a:t>С позиции ФГОС дошкольного образования, можно сказать, что технология легоконструирование способствует обеспечению всех целевых ориентиров на этапе завершения дошкольного образования, а именно:</a:t>
            </a:r>
            <a:br>
              <a:rPr lang="ru-RU" sz="2400" smtClean="0">
                <a:effectLst/>
                <a:latin typeface="Times New Roman" pitchFamily="18" charset="0"/>
                <a:cs typeface="Times New Roman" pitchFamily="18" charset="0"/>
              </a:rPr>
            </a:br>
            <a:endParaRPr lang="ru-RU" sz="2400" smtClean="0">
              <a:effectLst/>
              <a:latin typeface="Times New Roman" pitchFamily="18" charset="0"/>
              <a:cs typeface="Times New Roman" pitchFamily="18" charset="0"/>
            </a:endParaRPr>
          </a:p>
        </p:txBody>
      </p:sp>
      <p:sp>
        <p:nvSpPr>
          <p:cNvPr id="38915" name="Rectangle 3"/>
          <p:cNvSpPr>
            <a:spLocks noGrp="1" noRot="1" noChangeArrowheads="1"/>
          </p:cNvSpPr>
          <p:nvPr>
            <p:ph type="body" idx="1"/>
          </p:nvPr>
        </p:nvSpPr>
        <p:spPr>
          <a:xfrm>
            <a:off x="395288" y="1484313"/>
            <a:ext cx="8450262" cy="3816350"/>
          </a:xfrm>
          <a:noFill/>
          <a:ln/>
        </p:spPr>
        <p:txBody>
          <a:bodyPr/>
          <a:lstStyle/>
          <a:p>
            <a:pPr>
              <a:lnSpc>
                <a:spcPct val="90000"/>
              </a:lnSpc>
            </a:pPr>
            <a:r>
              <a:rPr lang="ru-RU" sz="2000" dirty="0" smtClean="0">
                <a:effectLst/>
                <a:latin typeface="Times New Roman" pitchFamily="18" charset="0"/>
                <a:cs typeface="Times New Roman" pitchFamily="18" charset="0"/>
              </a:rPr>
              <a:t>ребенок проявляет инициативу и самостоятельность в разных видах деятельности: игре, общении, конструировании и др.; способен выбирать себе род занятий, участников по совместной деятельности;</a:t>
            </a:r>
          </a:p>
          <a:p>
            <a:pPr>
              <a:lnSpc>
                <a:spcPct val="90000"/>
              </a:lnSpc>
            </a:pPr>
            <a:r>
              <a:rPr lang="ru-RU" sz="2000" dirty="0" smtClean="0">
                <a:effectLst/>
                <a:latin typeface="Times New Roman" pitchFamily="18" charset="0"/>
                <a:cs typeface="Times New Roman" pitchFamily="18" charset="0"/>
              </a:rPr>
              <a:t>ребенок способен к волевым усилиям, может следовать социальным нормам поведения и правилам в разных видах деятельности, во взаимоотношениях со взрослыми и сверстниками;</a:t>
            </a:r>
          </a:p>
          <a:p>
            <a:pPr>
              <a:lnSpc>
                <a:spcPct val="90000"/>
              </a:lnSpc>
            </a:pPr>
            <a:r>
              <a:rPr lang="ru-RU" sz="2000" dirty="0" smtClean="0">
                <a:effectLst/>
                <a:latin typeface="Times New Roman" pitchFamily="18" charset="0"/>
                <a:cs typeface="Times New Roman" pitchFamily="18" charset="0"/>
              </a:rPr>
              <a:t>ребенок проявляет любознательность; способен к принятию собственных решений;</a:t>
            </a:r>
          </a:p>
          <a:p>
            <a:pPr>
              <a:lnSpc>
                <a:spcPct val="90000"/>
              </a:lnSpc>
            </a:pPr>
            <a:r>
              <a:rPr lang="ru-RU" sz="2000" dirty="0" smtClean="0">
                <a:effectLst/>
                <a:latin typeface="Times New Roman" pitchFamily="18" charset="0"/>
                <a:cs typeface="Times New Roman" pitchFamily="18" charset="0"/>
              </a:rPr>
              <a:t>ребёнок достаточно хорошо владеет устной речью, может использовать речь для выражения своих мыслей, чувств и желаний, построения речевого высказывания в ситуации общения.</a:t>
            </a:r>
          </a:p>
          <a:p>
            <a:pPr>
              <a:lnSpc>
                <a:spcPct val="90000"/>
              </a:lnSpc>
              <a:buNone/>
            </a:pPr>
            <a:r>
              <a:rPr lang="ru-RU" sz="2000" dirty="0" smtClean="0">
                <a:effectLst/>
                <a:latin typeface="Times New Roman" pitchFamily="18" charset="0"/>
                <a:cs typeface="Times New Roman" pitchFamily="18" charset="0"/>
              </a:rPr>
              <a:t> </a:t>
            </a:r>
            <a:endParaRPr lang="ru-RU" sz="1600" dirty="0" smtClean="0">
              <a:effectLst/>
              <a:latin typeface="Times New Roman" pitchFamily="18" charset="0"/>
              <a:cs typeface="Times New Roman" pitchFamily="18" charset="0"/>
            </a:endParaRPr>
          </a:p>
          <a:p>
            <a:pPr>
              <a:lnSpc>
                <a:spcPct val="90000"/>
              </a:lnSpc>
            </a:pPr>
            <a:endParaRPr lang="ru-RU" dirty="0" smtClean="0">
              <a:effectLst/>
            </a:endParaRPr>
          </a:p>
        </p:txBody>
      </p:sp>
      <p:pic>
        <p:nvPicPr>
          <p:cNvPr id="38916" name="Рисунок 3" descr="7b430d441cb66d40dabd6f3f890ad1d8.png"/>
          <p:cNvPicPr>
            <a:picLocks noChangeAspect="1"/>
          </p:cNvPicPr>
          <p:nvPr/>
        </p:nvPicPr>
        <p:blipFill>
          <a:blip r:embed="rId2" cstate="print"/>
          <a:srcRect/>
          <a:stretch>
            <a:fillRect/>
          </a:stretch>
        </p:blipFill>
        <p:spPr bwMode="auto">
          <a:xfrm>
            <a:off x="5246580" y="4653136"/>
            <a:ext cx="3897421" cy="2204864"/>
          </a:xfrm>
          <a:prstGeom prst="rect">
            <a:avLst/>
          </a:prstGeom>
          <a:noFill/>
          <a:ln w="9525">
            <a:noFill/>
            <a:miter lim="800000"/>
            <a:headEnd/>
            <a:tailEnd/>
          </a:ln>
        </p:spPr>
      </p:pic>
      <p:pic>
        <p:nvPicPr>
          <p:cNvPr id="6" name="Рисунок 5" descr="lego-clip-art-bTyKKzaTL.png"/>
          <p:cNvPicPr>
            <a:picLocks noChangeAspect="1"/>
          </p:cNvPicPr>
          <p:nvPr/>
        </p:nvPicPr>
        <p:blipFill>
          <a:blip r:embed="rId3" cstate="print"/>
          <a:stretch>
            <a:fillRect/>
          </a:stretch>
        </p:blipFill>
        <p:spPr>
          <a:xfrm>
            <a:off x="323529" y="4876248"/>
            <a:ext cx="1872208" cy="198175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Рисунок 3" descr="background_power_point_lego_by_einsteint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5" name="Rectangle 3"/>
          <p:cNvSpPr>
            <a:spLocks noGrp="1" noRot="1" noChangeArrowheads="1"/>
          </p:cNvSpPr>
          <p:nvPr>
            <p:ph type="body" idx="1"/>
          </p:nvPr>
        </p:nvSpPr>
        <p:spPr/>
        <p:txBody>
          <a:bodyPr/>
          <a:lstStyle/>
          <a:p>
            <a:pPr algn="ctr" eaLnBrk="1" hangingPunct="1">
              <a:buFont typeface="Wingdings" pitchFamily="2" charset="2"/>
              <a:buNone/>
              <a:defRPr/>
            </a:pPr>
            <a:r>
              <a:rPr lang="ru-RU" sz="5400" i="1" dirty="0" smtClean="0"/>
              <a:t>Спасибо за внимание!</a:t>
            </a:r>
          </a:p>
        </p:txBody>
      </p:sp>
      <p:pic>
        <p:nvPicPr>
          <p:cNvPr id="17412" name="Рисунок 2" descr="img85.gif"/>
          <p:cNvPicPr>
            <a:picLocks noChangeAspect="1"/>
          </p:cNvPicPr>
          <p:nvPr/>
        </p:nvPicPr>
        <p:blipFill>
          <a:blip r:embed="rId3" cstate="print"/>
          <a:srcRect/>
          <a:stretch>
            <a:fillRect/>
          </a:stretch>
        </p:blipFill>
        <p:spPr bwMode="auto">
          <a:xfrm>
            <a:off x="1187450" y="4652963"/>
            <a:ext cx="7956550" cy="1125537"/>
          </a:xfrm>
          <a:prstGeom prst="rect">
            <a:avLst/>
          </a:prstGeom>
          <a:noFill/>
          <a:ln w="9525">
            <a:noFill/>
            <a:miter lim="800000"/>
            <a:headEnd/>
            <a:tailEnd/>
          </a:ln>
        </p:spPr>
      </p:pic>
      <p:pic>
        <p:nvPicPr>
          <p:cNvPr id="5" name="Рисунок 4" descr="401739058.gif"/>
          <p:cNvPicPr>
            <a:picLocks noChangeAspect="1"/>
          </p:cNvPicPr>
          <p:nvPr/>
        </p:nvPicPr>
        <p:blipFill>
          <a:blip r:embed="rId4" cstate="print"/>
          <a:stretch>
            <a:fillRect/>
          </a:stretch>
        </p:blipFill>
        <p:spPr>
          <a:xfrm>
            <a:off x="395536" y="160834"/>
            <a:ext cx="8568952" cy="49243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Рисунок 4" descr="background_power_point_lego_by_einsteint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38" name="Rectangle 18"/>
          <p:cNvSpPr>
            <a:spLocks noChangeArrowheads="1"/>
          </p:cNvSpPr>
          <p:nvPr/>
        </p:nvSpPr>
        <p:spPr bwMode="auto">
          <a:xfrm>
            <a:off x="611188" y="981075"/>
            <a:ext cx="8532812" cy="4032250"/>
          </a:xfrm>
          <a:prstGeom prst="rect">
            <a:avLst/>
          </a:prstGeom>
          <a:noFill/>
          <a:ln w="9525">
            <a:noFill/>
            <a:miter lim="800000"/>
            <a:headEnd/>
            <a:tailEnd/>
          </a:ln>
          <a:effectLst/>
        </p:spPr>
        <p:txBody>
          <a:bodyPr>
            <a:spAutoFit/>
          </a:bodyPr>
          <a:lstStyle/>
          <a:p>
            <a:pPr algn="ctr">
              <a:defRPr/>
            </a:pPr>
            <a:r>
              <a:rPr lang="ru-RU" sz="2000" b="1" dirty="0">
                <a:solidFill>
                  <a:schemeClr val="tx2"/>
                </a:solidFill>
                <a:latin typeface="Times New Roman" pitchFamily="18" charset="0"/>
                <a:cs typeface="Times New Roman" pitchFamily="18" charset="0"/>
              </a:rPr>
              <a:t>     Цель</a:t>
            </a:r>
            <a:r>
              <a:rPr lang="ru-RU" sz="2000" b="1" dirty="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 представить опыт работы по использованию </a:t>
            </a:r>
            <a:r>
              <a:rPr lang="ru-RU" sz="2000" dirty="0" err="1">
                <a:solidFill>
                  <a:schemeClr val="tx2"/>
                </a:solidFill>
                <a:latin typeface="Times New Roman" pitchFamily="18" charset="0"/>
                <a:cs typeface="Times New Roman" pitchFamily="18" charset="0"/>
              </a:rPr>
              <a:t>легоконструирования</a:t>
            </a:r>
            <a:r>
              <a:rPr lang="ru-RU" sz="2000" dirty="0">
                <a:solidFill>
                  <a:schemeClr val="tx2"/>
                </a:solidFill>
                <a:latin typeface="Times New Roman" pitchFamily="18" charset="0"/>
                <a:cs typeface="Times New Roman" pitchFamily="18" charset="0"/>
              </a:rPr>
              <a:t> </a:t>
            </a:r>
            <a:r>
              <a:rPr lang="ru-RU" sz="2000" dirty="0">
                <a:solidFill>
                  <a:schemeClr val="tx2"/>
                </a:solidFill>
                <a:latin typeface="Times New Roman" pitchFamily="18" charset="0"/>
                <a:cs typeface="Times New Roman" pitchFamily="18" charset="0"/>
              </a:rPr>
              <a:t>в образовательной деятельности с детьми дошкольного </a:t>
            </a:r>
            <a:r>
              <a:rPr lang="ru-RU" sz="2000" dirty="0">
                <a:solidFill>
                  <a:schemeClr val="tx2"/>
                </a:solidFill>
                <a:latin typeface="Times New Roman" pitchFamily="18" charset="0"/>
                <a:cs typeface="Times New Roman" pitchFamily="18" charset="0"/>
              </a:rPr>
              <a:t>возраста .</a:t>
            </a:r>
          </a:p>
          <a:p>
            <a:pPr>
              <a:defRPr/>
            </a:pPr>
            <a:endParaRPr lang="ru-RU" b="1" dirty="0">
              <a:solidFill>
                <a:schemeClr val="tx2"/>
              </a:solidFill>
              <a:effectLst>
                <a:outerShdw blurRad="38100" dist="38100" dir="2700000" algn="tl">
                  <a:srgbClr val="000000"/>
                </a:outerShdw>
              </a:effectLst>
              <a:latin typeface="Times New Roman" pitchFamily="18" charset="0"/>
              <a:cs typeface="Times New Roman" pitchFamily="18" charset="0"/>
            </a:endParaRPr>
          </a:p>
          <a:p>
            <a:pPr>
              <a:defRPr/>
            </a:pPr>
            <a:endParaRPr lang="ru-RU" b="1" dirty="0">
              <a:solidFill>
                <a:schemeClr val="tx2"/>
              </a:solidFill>
              <a:effectLst>
                <a:outerShdw blurRad="38100" dist="38100" dir="2700000" algn="tl">
                  <a:srgbClr val="000000"/>
                </a:outerShdw>
              </a:effectLst>
              <a:latin typeface="Times New Roman" pitchFamily="18" charset="0"/>
              <a:cs typeface="Times New Roman" pitchFamily="18" charset="0"/>
            </a:endParaRPr>
          </a:p>
          <a:p>
            <a:pPr>
              <a:defRPr/>
            </a:pPr>
            <a:r>
              <a:rPr lang="ru-RU" sz="2000" b="1" dirty="0">
                <a:solidFill>
                  <a:schemeClr val="tx2"/>
                </a:solidFill>
                <a:latin typeface="Times New Roman" pitchFamily="18" charset="0"/>
                <a:cs typeface="Times New Roman" pitchFamily="18" charset="0"/>
              </a:rPr>
              <a:t>                      Задачи</a:t>
            </a:r>
            <a:r>
              <a:rPr lang="ru-RU" sz="2000" b="1" dirty="0">
                <a:solidFill>
                  <a:schemeClr val="tx2"/>
                </a:solidFill>
                <a:latin typeface="Times New Roman" pitchFamily="18" charset="0"/>
                <a:cs typeface="Times New Roman" pitchFamily="18" charset="0"/>
              </a:rPr>
              <a:t>:</a:t>
            </a:r>
          </a:p>
          <a:p>
            <a:pPr>
              <a:defRPr/>
            </a:pPr>
            <a:r>
              <a:rPr lang="ru-RU" sz="2000" dirty="0">
                <a:solidFill>
                  <a:schemeClr val="tx2"/>
                </a:solidFill>
                <a:latin typeface="Times New Roman" pitchFamily="18" charset="0"/>
                <a:cs typeface="Times New Roman" pitchFamily="18" charset="0"/>
              </a:rPr>
              <a:t>      1.Познакомить </a:t>
            </a:r>
            <a:r>
              <a:rPr lang="ru-RU" sz="2000" dirty="0">
                <a:solidFill>
                  <a:schemeClr val="tx2"/>
                </a:solidFill>
                <a:latin typeface="Times New Roman" pitchFamily="18" charset="0"/>
                <a:cs typeface="Times New Roman" pitchFamily="18" charset="0"/>
              </a:rPr>
              <a:t>педагогов с теоретическими </a:t>
            </a:r>
            <a:r>
              <a:rPr lang="ru-RU" sz="2000" dirty="0">
                <a:solidFill>
                  <a:schemeClr val="tx2"/>
                </a:solidFill>
                <a:latin typeface="Times New Roman" pitchFamily="18" charset="0"/>
                <a:cs typeface="Times New Roman" pitchFamily="18" charset="0"/>
              </a:rPr>
              <a:t>основами </a:t>
            </a:r>
            <a:r>
              <a:rPr lang="ru-RU" sz="2000" dirty="0" err="1">
                <a:solidFill>
                  <a:schemeClr val="tx2"/>
                </a:solidFill>
                <a:latin typeface="Times New Roman" pitchFamily="18" charset="0"/>
                <a:cs typeface="Times New Roman" pitchFamily="18" charset="0"/>
              </a:rPr>
              <a:t>леготехнологии</a:t>
            </a:r>
            <a:endParaRPr lang="ru-RU" sz="2000" dirty="0">
              <a:solidFill>
                <a:schemeClr val="tx2"/>
              </a:solidFill>
              <a:latin typeface="Times New Roman" pitchFamily="18" charset="0"/>
              <a:cs typeface="Times New Roman" pitchFamily="18" charset="0"/>
            </a:endParaRPr>
          </a:p>
          <a:p>
            <a:pPr>
              <a:defRPr/>
            </a:pPr>
            <a:endParaRPr lang="ru-RU" sz="2000" dirty="0">
              <a:solidFill>
                <a:schemeClr val="tx2"/>
              </a:solidFill>
              <a:latin typeface="Times New Roman" pitchFamily="18" charset="0"/>
              <a:cs typeface="Times New Roman" pitchFamily="18" charset="0"/>
            </a:endParaRPr>
          </a:p>
          <a:p>
            <a:pPr>
              <a:defRPr/>
            </a:pPr>
            <a:r>
              <a:rPr lang="ru-RU" sz="2000" dirty="0">
                <a:solidFill>
                  <a:schemeClr val="tx2"/>
                </a:solidFill>
                <a:latin typeface="Times New Roman" pitchFamily="18" charset="0"/>
                <a:cs typeface="Times New Roman" pitchFamily="18" charset="0"/>
              </a:rPr>
              <a:t>      2</a:t>
            </a:r>
            <a:r>
              <a:rPr lang="ru-RU" sz="2000" dirty="0">
                <a:solidFill>
                  <a:schemeClr val="tx2"/>
                </a:solidFill>
                <a:latin typeface="Times New Roman" pitchFamily="18" charset="0"/>
                <a:cs typeface="Times New Roman" pitchFamily="18" charset="0"/>
              </a:rPr>
              <a:t>. Представить возможности применения </a:t>
            </a:r>
            <a:r>
              <a:rPr lang="ru-RU" sz="2000" dirty="0" err="1">
                <a:solidFill>
                  <a:schemeClr val="tx2"/>
                </a:solidFill>
                <a:latin typeface="Times New Roman" pitchFamily="18" charset="0"/>
                <a:cs typeface="Times New Roman" pitchFamily="18" charset="0"/>
              </a:rPr>
              <a:t>леготехнологии</a:t>
            </a:r>
            <a:r>
              <a:rPr lang="ru-RU" sz="2000" dirty="0">
                <a:solidFill>
                  <a:schemeClr val="tx2"/>
                </a:solidFill>
                <a:latin typeface="Times New Roman" pitchFamily="18" charset="0"/>
                <a:cs typeface="Times New Roman" pitchFamily="18" charset="0"/>
              </a:rPr>
              <a:t> при организации образовательного процесса в соответствии с ФГОС ДОО</a:t>
            </a:r>
          </a:p>
          <a:p>
            <a:pPr>
              <a:defRPr/>
            </a:pPr>
            <a:endParaRPr lang="ru-RU" sz="2000" dirty="0">
              <a:solidFill>
                <a:schemeClr val="tx2"/>
              </a:solidFill>
              <a:latin typeface="Times New Roman" pitchFamily="18" charset="0"/>
              <a:cs typeface="Times New Roman" pitchFamily="18" charset="0"/>
            </a:endParaRPr>
          </a:p>
          <a:p>
            <a:pPr>
              <a:defRPr/>
            </a:pPr>
            <a:r>
              <a:rPr lang="ru-RU" sz="2000" dirty="0">
                <a:solidFill>
                  <a:schemeClr val="tx2"/>
                </a:solidFill>
                <a:latin typeface="Times New Roman" pitchFamily="18" charset="0"/>
                <a:cs typeface="Times New Roman" pitchFamily="18" charset="0"/>
              </a:rPr>
              <a:t>      3</a:t>
            </a:r>
            <a:r>
              <a:rPr lang="ru-RU" sz="2000" dirty="0">
                <a:solidFill>
                  <a:schemeClr val="tx2"/>
                </a:solidFill>
                <a:latin typeface="Times New Roman" pitchFamily="18" charset="0"/>
                <a:cs typeface="Times New Roman" pitchFamily="18" charset="0"/>
              </a:rPr>
              <a:t>. Вызвать у педагогов интерес к игровой технологии</a:t>
            </a:r>
            <a:r>
              <a:rPr lang="ru-RU" sz="2000" dirty="0">
                <a:solidFill>
                  <a:schemeClr val="tx2"/>
                </a:solidFill>
                <a:latin typeface="Times New Roman" pitchFamily="18" charset="0"/>
                <a:cs typeface="Times New Roman" pitchFamily="18" charset="0"/>
              </a:rPr>
              <a:t>, желание </a:t>
            </a:r>
            <a:r>
              <a:rPr lang="ru-RU" sz="2000" dirty="0">
                <a:solidFill>
                  <a:schemeClr val="tx2"/>
                </a:solidFill>
                <a:latin typeface="Times New Roman" pitchFamily="18" charset="0"/>
                <a:cs typeface="Times New Roman" pitchFamily="18" charset="0"/>
              </a:rPr>
              <a:t>развивать свой творческий потенциал.</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Рисунок 2" descr="i (1).jpg"/>
          <p:cNvPicPr>
            <a:picLocks noChangeAspect="1"/>
          </p:cNvPicPr>
          <p:nvPr/>
        </p:nvPicPr>
        <p:blipFill>
          <a:blip r:embed="rId2" cstate="print"/>
          <a:srcRect/>
          <a:stretch>
            <a:fillRect/>
          </a:stretch>
        </p:blipFill>
        <p:spPr bwMode="auto">
          <a:xfrm>
            <a:off x="7938" y="3489325"/>
            <a:ext cx="9136062" cy="3368675"/>
          </a:xfrm>
          <a:prstGeom prst="rect">
            <a:avLst/>
          </a:prstGeom>
          <a:noFill/>
          <a:ln w="9525">
            <a:noFill/>
            <a:miter lim="800000"/>
            <a:headEnd/>
            <a:tailEnd/>
          </a:ln>
        </p:spPr>
      </p:pic>
      <p:sp>
        <p:nvSpPr>
          <p:cNvPr id="5123" name="Rectangle 3"/>
          <p:cNvSpPr>
            <a:spLocks noGrp="1" noRot="1" noChangeArrowheads="1"/>
          </p:cNvSpPr>
          <p:nvPr>
            <p:ph type="body" idx="1"/>
          </p:nvPr>
        </p:nvSpPr>
        <p:spPr>
          <a:xfrm>
            <a:off x="395288" y="260350"/>
            <a:ext cx="8229600" cy="5619750"/>
          </a:xfrm>
        </p:spPr>
        <p:txBody>
          <a:bodyPr/>
          <a:lstStyle/>
          <a:p>
            <a:pPr algn="ctr" eaLnBrk="1" hangingPunct="1">
              <a:buFont typeface="Wingdings" pitchFamily="2" charset="2"/>
              <a:buNone/>
            </a:pPr>
            <a:r>
              <a:rPr lang="ru-RU" smtClean="0">
                <a:effectLst/>
                <a:latin typeface="Times New Roman" pitchFamily="18" charset="0"/>
                <a:cs typeface="Times New Roman" pitchFamily="18" charset="0"/>
              </a:rPr>
              <a:t>   </a:t>
            </a:r>
            <a:r>
              <a:rPr lang="ru-RU" sz="2800" smtClean="0">
                <a:effectLst/>
                <a:latin typeface="Times New Roman" pitchFamily="18" charset="0"/>
                <a:cs typeface="Times New Roman" pitchFamily="18" charset="0"/>
              </a:rPr>
              <a:t>Введение федерального государственного стандарта дошкольного образования предполагает использование новых развивающих педагогических технологий. На наш взгляд, к ним можно отнести «LEGO-технологии», «LEGO», </a:t>
            </a:r>
          </a:p>
          <a:p>
            <a:pPr algn="ctr" eaLnBrk="1" hangingPunct="1">
              <a:buFont typeface="Wingdings" pitchFamily="2" charset="2"/>
              <a:buNone/>
            </a:pPr>
            <a:r>
              <a:rPr lang="ru-RU" sz="2800" smtClean="0">
                <a:effectLst/>
                <a:latin typeface="Times New Roman" pitchFamily="18" charset="0"/>
                <a:cs typeface="Times New Roman" pitchFamily="18" charset="0"/>
              </a:rPr>
              <a:t>в переводе с латыни, означает «Я учусь» или «Я складываю».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Rot="1" noChangeArrowheads="1"/>
          </p:cNvSpPr>
          <p:nvPr>
            <p:ph type="body" idx="4294967295"/>
          </p:nvPr>
        </p:nvSpPr>
        <p:spPr>
          <a:xfrm>
            <a:off x="457200" y="620713"/>
            <a:ext cx="5053013" cy="5475287"/>
          </a:xfrm>
        </p:spPr>
        <p:txBody>
          <a:bodyPr/>
          <a:lstStyle/>
          <a:p>
            <a:pPr eaLnBrk="1" hangingPunct="1">
              <a:lnSpc>
                <a:spcPct val="90000"/>
              </a:lnSpc>
              <a:buFont typeface="Wingdings" pitchFamily="2" charset="2"/>
              <a:buNone/>
              <a:defRPr/>
            </a:pPr>
            <a:r>
              <a:rPr lang="ru-RU" sz="2400" dirty="0" smtClean="0"/>
              <a:t>     </a:t>
            </a:r>
            <a:r>
              <a:rPr lang="ru-RU" sz="2400" dirty="0" smtClean="0">
                <a:effectLst/>
                <a:latin typeface="Times New Roman" pitchFamily="18" charset="0"/>
                <a:cs typeface="Times New Roman" pitchFamily="18" charset="0"/>
              </a:rPr>
              <a:t>ФГОС ДО предполагает чередование практических и умственных действий ребёнка. Данный вид деятельности возможно реализовать через конструирование. Конструкторы </a:t>
            </a:r>
            <a:r>
              <a:rPr lang="ru-RU" sz="2400" b="1" dirty="0" smtClean="0">
                <a:effectLst/>
                <a:latin typeface="Times New Roman" pitchFamily="18" charset="0"/>
                <a:cs typeface="Times New Roman" pitchFamily="18" charset="0"/>
              </a:rPr>
              <a:t>LEGO</a:t>
            </a:r>
            <a:r>
              <a:rPr lang="ru-RU" sz="2400" dirty="0" smtClean="0">
                <a:effectLst/>
                <a:latin typeface="Times New Roman" pitchFamily="18" charset="0"/>
                <a:cs typeface="Times New Roman" pitchFamily="18" charset="0"/>
              </a:rPr>
              <a:t> позволяют ребёнку думать, фантазировать и действовать. Тренируя пальцы, мы оказываем мощное воздействие на работоспособность коры головного мозга, а, следовательно, и на развитие речи.</a:t>
            </a:r>
          </a:p>
        </p:txBody>
      </p:sp>
      <p:pic>
        <p:nvPicPr>
          <p:cNvPr id="32771" name="Рисунок 13" descr="https://pp.vk.me/c837421/v837421505/6796/yXLxsa8y8F0.jpg"/>
          <p:cNvPicPr>
            <a:picLocks noChangeAspect="1" noChangeArrowheads="1"/>
          </p:cNvPicPr>
          <p:nvPr/>
        </p:nvPicPr>
        <p:blipFill>
          <a:blip r:embed="rId2" cstate="print"/>
          <a:srcRect r="24825" b="12949"/>
          <a:stretch>
            <a:fillRect/>
          </a:stretch>
        </p:blipFill>
        <p:spPr bwMode="auto">
          <a:xfrm>
            <a:off x="5795963" y="0"/>
            <a:ext cx="3348037" cy="6873875"/>
          </a:xfrm>
          <a:prstGeom prst="rect">
            <a:avLst/>
          </a:prstGeom>
          <a:noFill/>
          <a:ln w="9525">
            <a:noFill/>
            <a:miter lim="800000"/>
            <a:headEnd/>
            <a:tailEnd/>
          </a:ln>
        </p:spPr>
      </p:pic>
      <p:pic>
        <p:nvPicPr>
          <p:cNvPr id="32772" name="Рисунок 3" descr="anime-multyashki-2321.gif"/>
          <p:cNvPicPr>
            <a:picLocks noChangeAspect="1"/>
          </p:cNvPicPr>
          <p:nvPr/>
        </p:nvPicPr>
        <p:blipFill>
          <a:blip r:embed="rId3" cstate="print"/>
          <a:srcRect/>
          <a:stretch>
            <a:fillRect/>
          </a:stretch>
        </p:blipFill>
        <p:spPr bwMode="auto">
          <a:xfrm>
            <a:off x="0" y="4741863"/>
            <a:ext cx="1763713" cy="2116137"/>
          </a:xfrm>
          <a:prstGeom prst="rect">
            <a:avLst/>
          </a:prstGeom>
          <a:noFill/>
          <a:ln w="9525">
            <a:noFill/>
            <a:miter lim="800000"/>
            <a:headEnd/>
            <a:tailEnd/>
          </a:ln>
        </p:spPr>
      </p:pic>
      <p:pic>
        <p:nvPicPr>
          <p:cNvPr id="32773" name="Рисунок 4" descr="600227161.gif"/>
          <p:cNvPicPr>
            <a:picLocks noChangeAspect="1"/>
          </p:cNvPicPr>
          <p:nvPr/>
        </p:nvPicPr>
        <p:blipFill>
          <a:blip r:embed="rId4" cstate="print"/>
          <a:srcRect/>
          <a:stretch>
            <a:fillRect/>
          </a:stretch>
        </p:blipFill>
        <p:spPr bwMode="auto">
          <a:xfrm>
            <a:off x="0" y="0"/>
            <a:ext cx="2076450" cy="942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4637088" y="3244850"/>
            <a:ext cx="247650" cy="366713"/>
          </a:xfrm>
          <a:prstGeom prst="rect">
            <a:avLst/>
          </a:prstGeom>
          <a:noFill/>
          <a:ln w="9525">
            <a:noFill/>
            <a:miter lim="800000"/>
            <a:headEnd/>
            <a:tailEnd/>
          </a:ln>
        </p:spPr>
        <p:txBody>
          <a:bodyPr wrap="none" anchor="ctr">
            <a:spAutoFit/>
          </a:bodyPr>
          <a:lstStyle/>
          <a:p>
            <a:r>
              <a:rPr lang="ru-RU"/>
              <a:t> </a:t>
            </a:r>
          </a:p>
        </p:txBody>
      </p:sp>
      <p:pic>
        <p:nvPicPr>
          <p:cNvPr id="6147" name="Picture 7" descr="fVVBvr9qoIU"/>
          <p:cNvPicPr>
            <a:picLocks noChangeAspect="1" noChangeArrowheads="1"/>
          </p:cNvPicPr>
          <p:nvPr/>
        </p:nvPicPr>
        <p:blipFill>
          <a:blip r:embed="rId2" cstate="print"/>
          <a:srcRect b="32196"/>
          <a:stretch>
            <a:fillRect/>
          </a:stretch>
        </p:blipFill>
        <p:spPr bwMode="auto">
          <a:xfrm>
            <a:off x="5148263" y="0"/>
            <a:ext cx="3995737" cy="3500438"/>
          </a:xfrm>
          <a:prstGeom prst="rect">
            <a:avLst/>
          </a:prstGeom>
          <a:noFill/>
          <a:ln w="9525">
            <a:noFill/>
            <a:miter lim="800000"/>
            <a:headEnd/>
            <a:tailEnd/>
          </a:ln>
        </p:spPr>
      </p:pic>
      <p:sp>
        <p:nvSpPr>
          <p:cNvPr id="6148" name="Rectangle 8"/>
          <p:cNvSpPr>
            <a:spLocks noChangeArrowheads="1"/>
          </p:cNvSpPr>
          <p:nvPr/>
        </p:nvSpPr>
        <p:spPr bwMode="auto">
          <a:xfrm>
            <a:off x="0" y="287338"/>
            <a:ext cx="5219700" cy="4894262"/>
          </a:xfrm>
          <a:prstGeom prst="rect">
            <a:avLst/>
          </a:prstGeom>
          <a:noFill/>
          <a:ln w="9525">
            <a:noFill/>
            <a:miter lim="800000"/>
            <a:headEnd/>
            <a:tailEnd/>
          </a:ln>
        </p:spPr>
        <p:txBody>
          <a:bodyPr anchor="ctr">
            <a:spAutoFit/>
          </a:bodyPr>
          <a:lstStyle/>
          <a:p>
            <a:pPr algn="ctr"/>
            <a:r>
              <a:rPr lang="ru-RU" sz="2400">
                <a:latin typeface="Times New Roman" pitchFamily="18" charset="0"/>
                <a:cs typeface="Times New Roman" pitchFamily="18" charset="0"/>
              </a:rPr>
              <a:t>Благодаря </a:t>
            </a:r>
            <a:r>
              <a:rPr lang="ru-RU" sz="2400" b="1">
                <a:latin typeface="Times New Roman" pitchFamily="18" charset="0"/>
                <a:cs typeface="Times New Roman" pitchFamily="18" charset="0"/>
              </a:rPr>
              <a:t>LEGO</a:t>
            </a:r>
            <a:r>
              <a:rPr lang="ru-RU" sz="2400">
                <a:latin typeface="Times New Roman" pitchFamily="18" charset="0"/>
                <a:cs typeface="Times New Roman" pitchFamily="18" charset="0"/>
              </a:rPr>
              <a:t> – конструированию</a:t>
            </a:r>
          </a:p>
          <a:p>
            <a:pPr algn="ctr"/>
            <a:r>
              <a:rPr lang="ru-RU" sz="2400">
                <a:latin typeface="Times New Roman" pitchFamily="18" charset="0"/>
                <a:cs typeface="Times New Roman" pitchFamily="18" charset="0"/>
              </a:rPr>
              <a:t> создается атмосфера,</a:t>
            </a:r>
          </a:p>
          <a:p>
            <a:pPr algn="ctr"/>
            <a:r>
              <a:rPr lang="ru-RU" sz="2400">
                <a:latin typeface="Times New Roman" pitchFamily="18" charset="0"/>
                <a:cs typeface="Times New Roman" pitchFamily="18" charset="0"/>
              </a:rPr>
              <a:t> в которой дети чувствуют</a:t>
            </a:r>
          </a:p>
          <a:p>
            <a:pPr algn="ctr"/>
            <a:r>
              <a:rPr lang="ru-RU" sz="2400">
                <a:latin typeface="Times New Roman" pitchFamily="18" charset="0"/>
                <a:cs typeface="Times New Roman" pitchFamily="18" charset="0"/>
              </a:rPr>
              <a:t> себя хозяевами, творцами.</a:t>
            </a:r>
          </a:p>
          <a:p>
            <a:pPr algn="ctr"/>
            <a:r>
              <a:rPr lang="ru-RU" sz="2400">
                <a:latin typeface="Times New Roman" pitchFamily="18" charset="0"/>
                <a:cs typeface="Times New Roman" pitchFamily="18" charset="0"/>
              </a:rPr>
              <a:t> Конструирование</a:t>
            </a:r>
          </a:p>
          <a:p>
            <a:pPr algn="ctr"/>
            <a:r>
              <a:rPr lang="ru-RU" sz="2400">
                <a:latin typeface="Times New Roman" pitchFamily="18" charset="0"/>
                <a:cs typeface="Times New Roman" pitchFamily="18" charset="0"/>
              </a:rPr>
              <a:t> превращает</a:t>
            </a:r>
          </a:p>
          <a:p>
            <a:pPr algn="ctr"/>
            <a:r>
              <a:rPr lang="ru-RU" sz="2400">
                <a:latin typeface="Times New Roman" pitchFamily="18" charset="0"/>
                <a:cs typeface="Times New Roman" pitchFamily="18" charset="0"/>
              </a:rPr>
              <a:t> вымышленный персонаж </a:t>
            </a:r>
          </a:p>
          <a:p>
            <a:pPr algn="ctr"/>
            <a:r>
              <a:rPr lang="ru-RU" sz="2400">
                <a:latin typeface="Times New Roman" pitchFamily="18" charset="0"/>
                <a:cs typeface="Times New Roman" pitchFamily="18" charset="0"/>
              </a:rPr>
              <a:t>в реальный,</a:t>
            </a:r>
          </a:p>
          <a:p>
            <a:pPr algn="ctr"/>
            <a:r>
              <a:rPr lang="ru-RU" sz="2400">
                <a:latin typeface="Times New Roman" pitchFamily="18" charset="0"/>
                <a:cs typeface="Times New Roman" pitchFamily="18" charset="0"/>
              </a:rPr>
              <a:t> активизируется</a:t>
            </a:r>
          </a:p>
          <a:p>
            <a:pPr algn="ctr"/>
            <a:r>
              <a:rPr lang="ru-RU" sz="2400">
                <a:latin typeface="Times New Roman" pitchFamily="18" charset="0"/>
                <a:cs typeface="Times New Roman" pitchFamily="18" charset="0"/>
              </a:rPr>
              <a:t> словарный запас ребенка, развивается </a:t>
            </a:r>
          </a:p>
          <a:p>
            <a:pPr algn="ctr"/>
            <a:r>
              <a:rPr lang="ru-RU" sz="2400">
                <a:latin typeface="Times New Roman" pitchFamily="18" charset="0"/>
                <a:cs typeface="Times New Roman" pitchFamily="18" charset="0"/>
              </a:rPr>
              <a:t>творчество детей,</a:t>
            </a:r>
          </a:p>
          <a:p>
            <a:pPr algn="ctr"/>
            <a:r>
              <a:rPr lang="ru-RU" sz="2400">
                <a:latin typeface="Times New Roman" pitchFamily="18" charset="0"/>
                <a:cs typeface="Times New Roman" pitchFamily="18" charset="0"/>
              </a:rPr>
              <a:t> формируются</a:t>
            </a:r>
          </a:p>
          <a:p>
            <a:pPr algn="ctr"/>
            <a:r>
              <a:rPr lang="ru-RU" sz="2400">
                <a:latin typeface="Times New Roman" pitchFamily="18" charset="0"/>
                <a:cs typeface="Times New Roman" pitchFamily="18" charset="0"/>
              </a:rPr>
              <a:t> навыки диалогической речи. </a:t>
            </a:r>
            <a:endParaRPr lang="ru-RU">
              <a:latin typeface="Times New Roman" pitchFamily="18" charset="0"/>
              <a:cs typeface="Times New Roman" pitchFamily="18" charset="0"/>
            </a:endParaRPr>
          </a:p>
        </p:txBody>
      </p:sp>
      <p:pic>
        <p:nvPicPr>
          <p:cNvPr id="6149" name="Picture 9" descr="b1190c15e641eff02cb0fc0219117c86"/>
          <p:cNvPicPr>
            <a:picLocks noChangeAspect="1" noChangeArrowheads="1"/>
          </p:cNvPicPr>
          <p:nvPr/>
        </p:nvPicPr>
        <p:blipFill>
          <a:blip r:embed="rId3" cstate="print"/>
          <a:srcRect/>
          <a:stretch>
            <a:fillRect/>
          </a:stretch>
        </p:blipFill>
        <p:spPr bwMode="auto">
          <a:xfrm>
            <a:off x="5148263" y="3573463"/>
            <a:ext cx="3995737" cy="2997200"/>
          </a:xfrm>
          <a:prstGeom prst="rect">
            <a:avLst/>
          </a:prstGeom>
          <a:noFill/>
          <a:ln w="9525">
            <a:noFill/>
            <a:miter lim="800000"/>
            <a:headEnd/>
            <a:tailEnd/>
          </a:ln>
        </p:spPr>
      </p:pic>
      <p:pic>
        <p:nvPicPr>
          <p:cNvPr id="6150" name="Рисунок 5" descr="photo-thumb-124789.jpeg"/>
          <p:cNvPicPr>
            <a:picLocks noChangeAspect="1"/>
          </p:cNvPicPr>
          <p:nvPr/>
        </p:nvPicPr>
        <p:blipFill>
          <a:blip r:embed="rId4" cstate="print"/>
          <a:srcRect/>
          <a:stretch>
            <a:fillRect/>
          </a:stretch>
        </p:blipFill>
        <p:spPr bwMode="auto">
          <a:xfrm>
            <a:off x="0" y="5084763"/>
            <a:ext cx="1773238" cy="1773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430213"/>
            <a:ext cx="5219700" cy="4473575"/>
          </a:xfrm>
          <a:prstGeom prst="rect">
            <a:avLst/>
          </a:prstGeom>
          <a:noFill/>
          <a:ln w="9525">
            <a:noFill/>
            <a:miter lim="800000"/>
            <a:headEnd/>
            <a:tailEnd/>
          </a:ln>
        </p:spPr>
        <p:txBody>
          <a:bodyPr anchor="ctr">
            <a:spAutoFit/>
          </a:bodyPr>
          <a:lstStyle/>
          <a:p>
            <a:pPr algn="ctr"/>
            <a:r>
              <a:rPr lang="ru-RU" sz="2400">
                <a:latin typeface="Times New Roman" pitchFamily="18" charset="0"/>
                <a:cs typeface="Times New Roman" pitchFamily="18" charset="0"/>
              </a:rPr>
              <a:t>Использование леготехнологии </a:t>
            </a:r>
          </a:p>
          <a:p>
            <a:pPr algn="ctr"/>
            <a:r>
              <a:rPr lang="ru-RU" sz="2400">
                <a:latin typeface="Times New Roman" pitchFamily="18" charset="0"/>
                <a:cs typeface="Times New Roman" pitchFamily="18" charset="0"/>
              </a:rPr>
              <a:t> способствует развитию связной речи.</a:t>
            </a:r>
          </a:p>
          <a:p>
            <a:pPr algn="ctr"/>
            <a:r>
              <a:rPr lang="ru-RU" sz="2400">
                <a:latin typeface="Times New Roman" pitchFamily="18" charset="0"/>
                <a:cs typeface="Times New Roman" pitchFamily="18" charset="0"/>
              </a:rPr>
              <a:t>Пересказ рассказа не по сюжетной картинке, а по объёмному</a:t>
            </a:r>
          </a:p>
          <a:p>
            <a:pPr algn="ctr"/>
            <a:r>
              <a:rPr lang="ru-RU" sz="2400">
                <a:latin typeface="Times New Roman" pitchFamily="18" charset="0"/>
                <a:cs typeface="Times New Roman" pitchFamily="18" charset="0"/>
              </a:rPr>
              <a:t> образу декораций из конструктора,</a:t>
            </a:r>
          </a:p>
          <a:p>
            <a:pPr algn="ctr"/>
            <a:r>
              <a:rPr lang="ru-RU" sz="2400">
                <a:latin typeface="Times New Roman" pitchFamily="18" charset="0"/>
                <a:cs typeface="Times New Roman" pitchFamily="18" charset="0"/>
              </a:rPr>
              <a:t> помогает ребёнку лучше осознать сюжет, что делает</a:t>
            </a:r>
          </a:p>
          <a:p>
            <a:pPr algn="ctr"/>
            <a:r>
              <a:rPr lang="ru-RU" sz="2400">
                <a:latin typeface="Times New Roman" pitchFamily="18" charset="0"/>
                <a:cs typeface="Times New Roman" pitchFamily="18" charset="0"/>
              </a:rPr>
              <a:t> пересказ более развёрнутым и логичным.</a:t>
            </a:r>
          </a:p>
          <a:p>
            <a:pPr algn="ctr"/>
            <a:r>
              <a:rPr lang="ru-RU" sz="2400">
                <a:latin typeface="Times New Roman" pitchFamily="18" charset="0"/>
                <a:cs typeface="Times New Roman" pitchFamily="18" charset="0"/>
              </a:rPr>
              <a:t> При этом работа над связной речью</a:t>
            </a:r>
          </a:p>
          <a:p>
            <a:pPr algn="ctr"/>
            <a:r>
              <a:rPr lang="ru-RU" sz="2400">
                <a:latin typeface="Times New Roman" pitchFamily="18" charset="0"/>
                <a:cs typeface="Times New Roman" pitchFamily="18" charset="0"/>
              </a:rPr>
              <a:t> ведётся в порядке возрастающей сложности.</a:t>
            </a:r>
          </a:p>
        </p:txBody>
      </p:sp>
      <p:pic>
        <p:nvPicPr>
          <p:cNvPr id="7171" name="Рисунок 25" descr="https://pp.vk.me/c837421/v837421505/67a0/nRxJvp0nb0c.jpg"/>
          <p:cNvPicPr>
            <a:picLocks noChangeAspect="1" noChangeArrowheads="1"/>
          </p:cNvPicPr>
          <p:nvPr>
            <p:ph type="body" idx="1"/>
          </p:nvPr>
        </p:nvPicPr>
        <p:blipFill>
          <a:blip r:embed="rId2" cstate="print"/>
          <a:srcRect t="20647" r="35374" b="29047"/>
          <a:stretch>
            <a:fillRect/>
          </a:stretch>
        </p:blipFill>
        <p:spPr>
          <a:xfrm>
            <a:off x="6732588" y="0"/>
            <a:ext cx="2160587" cy="1979613"/>
          </a:xfrm>
          <a:noFill/>
        </p:spPr>
      </p:pic>
      <p:pic>
        <p:nvPicPr>
          <p:cNvPr id="7172" name="Picture 10" descr="98994_html_b808010"/>
          <p:cNvPicPr>
            <a:picLocks noChangeAspect="1" noChangeArrowheads="1"/>
          </p:cNvPicPr>
          <p:nvPr/>
        </p:nvPicPr>
        <p:blipFill>
          <a:blip r:embed="rId3" cstate="print"/>
          <a:srcRect/>
          <a:stretch>
            <a:fillRect/>
          </a:stretch>
        </p:blipFill>
        <p:spPr bwMode="auto">
          <a:xfrm>
            <a:off x="6084888" y="4781550"/>
            <a:ext cx="3059112" cy="2076450"/>
          </a:xfrm>
          <a:prstGeom prst="rect">
            <a:avLst/>
          </a:prstGeom>
          <a:noFill/>
          <a:ln w="9525">
            <a:noFill/>
            <a:miter lim="800000"/>
            <a:headEnd/>
            <a:tailEnd/>
          </a:ln>
        </p:spPr>
      </p:pic>
      <p:pic>
        <p:nvPicPr>
          <p:cNvPr id="7173" name="Рисунок 6" descr="Lego-77205.gif"/>
          <p:cNvPicPr>
            <a:picLocks noChangeAspect="1"/>
          </p:cNvPicPr>
          <p:nvPr/>
        </p:nvPicPr>
        <p:blipFill>
          <a:blip r:embed="rId4" cstate="print"/>
          <a:srcRect/>
          <a:stretch>
            <a:fillRect/>
          </a:stretch>
        </p:blipFill>
        <p:spPr bwMode="auto">
          <a:xfrm>
            <a:off x="0" y="4724400"/>
            <a:ext cx="2133600" cy="2133600"/>
          </a:xfrm>
          <a:prstGeom prst="rect">
            <a:avLst/>
          </a:prstGeom>
          <a:noFill/>
          <a:ln w="9525">
            <a:noFill/>
            <a:miter lim="800000"/>
            <a:headEnd/>
            <a:tailEnd/>
          </a:ln>
        </p:spPr>
      </p:pic>
      <p:pic>
        <p:nvPicPr>
          <p:cNvPr id="7175" name="Picture 7" descr="P1050394"/>
          <p:cNvPicPr>
            <a:picLocks noChangeAspect="1" noChangeArrowheads="1"/>
          </p:cNvPicPr>
          <p:nvPr/>
        </p:nvPicPr>
        <p:blipFill>
          <a:blip r:embed="rId5" cstate="print"/>
          <a:srcRect/>
          <a:stretch>
            <a:fillRect/>
          </a:stretch>
        </p:blipFill>
        <p:spPr bwMode="auto">
          <a:xfrm>
            <a:off x="5724525" y="2155825"/>
            <a:ext cx="3240088" cy="244792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Rot="1" noChangeArrowheads="1"/>
          </p:cNvSpPr>
          <p:nvPr>
            <p:ph type="body" idx="1"/>
          </p:nvPr>
        </p:nvSpPr>
        <p:spPr>
          <a:xfrm>
            <a:off x="0" y="404813"/>
            <a:ext cx="5364163" cy="5111750"/>
          </a:xfrm>
        </p:spPr>
        <p:txBody>
          <a:bodyPr/>
          <a:lstStyle/>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Применение Lego способствует:</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тренировке пальцев кистей рук,</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что очень важно для развития</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мелкой моторики руки и в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дальнейшем поможет</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подготовить руку ребенка к письму.</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Конструктивная деятельность</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способствует развитию грамотной</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речи детей, так, как</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каждый ребенок стремиться</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рассказать о том, что у него получилось,</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как он назвал свою конструкцию,</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 чем она ему нравится, </a:t>
            </a:r>
          </a:p>
          <a:p>
            <a:pPr algn="ctr" eaLnBrk="1" hangingPunct="1">
              <a:lnSpc>
                <a:spcPct val="80000"/>
              </a:lnSpc>
              <a:buFont typeface="Wingdings" pitchFamily="2" charset="2"/>
              <a:buNone/>
            </a:pPr>
            <a:r>
              <a:rPr lang="ru-RU" sz="2000" smtClean="0">
                <a:effectLst/>
                <a:latin typeface="Times New Roman" pitchFamily="18" charset="0"/>
                <a:cs typeface="Times New Roman" pitchFamily="18" charset="0"/>
              </a:rPr>
              <a:t>что он хотел смастерить.</a:t>
            </a:r>
          </a:p>
        </p:txBody>
      </p:sp>
      <p:pic>
        <p:nvPicPr>
          <p:cNvPr id="9219" name="Picture 3" descr="rlPn2nmY3nU"/>
          <p:cNvPicPr>
            <a:picLocks noChangeAspect="1" noChangeArrowheads="1"/>
          </p:cNvPicPr>
          <p:nvPr/>
        </p:nvPicPr>
        <p:blipFill>
          <a:blip r:embed="rId2" cstate="print"/>
          <a:srcRect b="24496"/>
          <a:stretch>
            <a:fillRect/>
          </a:stretch>
        </p:blipFill>
        <p:spPr bwMode="auto">
          <a:xfrm>
            <a:off x="5219700" y="333375"/>
            <a:ext cx="3656013" cy="4895850"/>
          </a:xfrm>
          <a:prstGeom prst="rect">
            <a:avLst/>
          </a:prstGeom>
          <a:noFill/>
          <a:ln w="9525">
            <a:noFill/>
            <a:miter lim="800000"/>
            <a:headEnd/>
            <a:tailEnd/>
          </a:ln>
        </p:spPr>
      </p:pic>
      <p:pic>
        <p:nvPicPr>
          <p:cNvPr id="9220" name="Рисунок 3" descr="img85.gif"/>
          <p:cNvPicPr>
            <a:picLocks noChangeAspect="1"/>
          </p:cNvPicPr>
          <p:nvPr/>
        </p:nvPicPr>
        <p:blipFill>
          <a:blip r:embed="rId3" cstate="print"/>
          <a:srcRect/>
          <a:stretch>
            <a:fillRect/>
          </a:stretch>
        </p:blipFill>
        <p:spPr bwMode="auto">
          <a:xfrm>
            <a:off x="0" y="5867400"/>
            <a:ext cx="9540875"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Rot="1" noChangeArrowheads="1"/>
          </p:cNvSpPr>
          <p:nvPr>
            <p:ph type="body" idx="4294967295"/>
          </p:nvPr>
        </p:nvSpPr>
        <p:spPr>
          <a:xfrm>
            <a:off x="0" y="0"/>
            <a:ext cx="5508625" cy="4525963"/>
          </a:xfrm>
        </p:spPr>
        <p:txBody>
          <a:bodyPr/>
          <a:lstStyle/>
          <a:p>
            <a:pPr algn="ctr" eaLnBrk="1" hangingPunct="1">
              <a:buFont typeface="Wingdings" pitchFamily="2" charset="2"/>
              <a:buNone/>
              <a:defRPr/>
            </a:pPr>
            <a:r>
              <a:rPr lang="ru-RU" sz="2400" b="1" dirty="0" smtClean="0"/>
              <a:t> </a:t>
            </a:r>
            <a:r>
              <a:rPr lang="ru-RU" sz="2400" dirty="0" smtClean="0">
                <a:effectLst/>
                <a:latin typeface="Times New Roman" pitchFamily="18" charset="0"/>
                <a:cs typeface="Times New Roman" pitchFamily="18" charset="0"/>
              </a:rPr>
              <a:t>Развивая </a:t>
            </a:r>
            <a:r>
              <a:rPr lang="ru-RU" sz="2400" dirty="0" err="1" smtClean="0">
                <a:effectLst/>
                <a:latin typeface="Times New Roman" pitchFamily="18" charset="0"/>
                <a:cs typeface="Times New Roman" pitchFamily="18" charset="0"/>
              </a:rPr>
              <a:t>речетворчество</a:t>
            </a:r>
            <a:endParaRPr lang="ru-RU" sz="2400" dirty="0" smtClean="0">
              <a:effectLst/>
              <a:latin typeface="Times New Roman" pitchFamily="18" charset="0"/>
              <a:cs typeface="Times New Roman" pitchFamily="18" charset="0"/>
            </a:endParaRPr>
          </a:p>
          <a:p>
            <a:pPr algn="ctr" eaLnBrk="1" hangingPunct="1">
              <a:buFont typeface="Wingdings" pitchFamily="2" charset="2"/>
              <a:buNone/>
              <a:defRPr/>
            </a:pPr>
            <a:r>
              <a:rPr lang="ru-RU" sz="2400" dirty="0" smtClean="0">
                <a:effectLst/>
                <a:latin typeface="Times New Roman" pitchFamily="18" charset="0"/>
                <a:cs typeface="Times New Roman" pitchFamily="18" charset="0"/>
              </a:rPr>
              <a:t> дошкольников </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при помощи </a:t>
            </a:r>
            <a:r>
              <a:rPr lang="ru-RU" sz="2400" dirty="0" err="1" smtClean="0">
                <a:effectLst/>
                <a:latin typeface="Times New Roman" pitchFamily="18" charset="0"/>
                <a:cs typeface="Times New Roman" pitchFamily="18" charset="0"/>
              </a:rPr>
              <a:t>лего</a:t>
            </a:r>
            <a:r>
              <a:rPr lang="ru-RU" sz="2400" dirty="0" smtClean="0">
                <a:effectLst/>
                <a:latin typeface="Times New Roman" pitchFamily="18" charset="0"/>
                <a:cs typeface="Times New Roman" pitchFamily="18" charset="0"/>
              </a:rPr>
              <a:t>,</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можно предложить</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детям </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придумать сказку о том,</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что это за постройка, </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из чего</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она построена,</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кто в ней будет жить,</a:t>
            </a:r>
          </a:p>
          <a:p>
            <a:pPr algn="ctr" eaLnBrk="1" hangingPunct="1">
              <a:buFont typeface="Wingdings" pitchFamily="2" charset="2"/>
              <a:buNone/>
              <a:defRPr/>
            </a:pPr>
            <a:r>
              <a:rPr lang="ru-RU" sz="2400" dirty="0" smtClean="0">
                <a:effectLst/>
                <a:latin typeface="Times New Roman" pitchFamily="18" charset="0"/>
                <a:cs typeface="Times New Roman" pitchFamily="18" charset="0"/>
              </a:rPr>
              <a:t> описать ее и т. д.</a:t>
            </a:r>
          </a:p>
        </p:txBody>
      </p:sp>
      <p:pic>
        <p:nvPicPr>
          <p:cNvPr id="33795" name="Picture 7" descr="0HMgqSKSjjE"/>
          <p:cNvPicPr>
            <a:picLocks noChangeAspect="1" noChangeArrowheads="1"/>
          </p:cNvPicPr>
          <p:nvPr/>
        </p:nvPicPr>
        <p:blipFill>
          <a:blip r:embed="rId2" cstate="print"/>
          <a:srcRect b="29396"/>
          <a:stretch>
            <a:fillRect/>
          </a:stretch>
        </p:blipFill>
        <p:spPr bwMode="auto">
          <a:xfrm>
            <a:off x="5651500" y="0"/>
            <a:ext cx="3492500" cy="4371975"/>
          </a:xfrm>
          <a:prstGeom prst="rect">
            <a:avLst/>
          </a:prstGeom>
          <a:noFill/>
          <a:ln w="9525">
            <a:noFill/>
            <a:miter lim="800000"/>
            <a:headEnd/>
            <a:tailEnd/>
          </a:ln>
        </p:spPr>
      </p:pic>
      <p:pic>
        <p:nvPicPr>
          <p:cNvPr id="33796" name="Picture 8" descr="%D0%91%D0%B5%D0%B7%D0%B8%D0%BC%D0%B5%D0%BD%D0%B8-5"/>
          <p:cNvPicPr>
            <a:picLocks noChangeAspect="1" noChangeArrowheads="1"/>
          </p:cNvPicPr>
          <p:nvPr/>
        </p:nvPicPr>
        <p:blipFill>
          <a:blip r:embed="rId3" cstate="print"/>
          <a:srcRect/>
          <a:stretch>
            <a:fillRect/>
          </a:stretch>
        </p:blipFill>
        <p:spPr bwMode="auto">
          <a:xfrm>
            <a:off x="5688013" y="4424363"/>
            <a:ext cx="3455987" cy="2433637"/>
          </a:xfrm>
          <a:prstGeom prst="rect">
            <a:avLst/>
          </a:prstGeom>
          <a:noFill/>
          <a:ln w="9525">
            <a:noFill/>
            <a:miter lim="800000"/>
            <a:headEnd/>
            <a:tailEnd/>
          </a:ln>
        </p:spPr>
      </p:pic>
      <p:pic>
        <p:nvPicPr>
          <p:cNvPr id="33797" name="Рисунок 4" descr="1881299_200x130.png"/>
          <p:cNvPicPr>
            <a:picLocks noChangeAspect="1"/>
          </p:cNvPicPr>
          <p:nvPr/>
        </p:nvPicPr>
        <p:blipFill>
          <a:blip r:embed="rId4" cstate="print"/>
          <a:srcRect/>
          <a:stretch>
            <a:fillRect/>
          </a:stretch>
        </p:blipFill>
        <p:spPr bwMode="auto">
          <a:xfrm>
            <a:off x="0" y="5013325"/>
            <a:ext cx="2195513" cy="1646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1" name="Rectangle 3"/>
          <p:cNvSpPr>
            <a:spLocks noGrp="1" noRot="1" noChangeArrowheads="1"/>
          </p:cNvSpPr>
          <p:nvPr>
            <p:ph type="body" idx="4294967295"/>
          </p:nvPr>
        </p:nvSpPr>
        <p:spPr>
          <a:xfrm>
            <a:off x="323850" y="404813"/>
            <a:ext cx="4679950" cy="2736850"/>
          </a:xfrm>
          <a:noFill/>
          <a:ln/>
        </p:spPr>
        <p:txBody>
          <a:bodyPr/>
          <a:lstStyle/>
          <a:p>
            <a:pPr eaLnBrk="1" hangingPunct="1">
              <a:lnSpc>
                <a:spcPct val="90000"/>
              </a:lnSpc>
            </a:pPr>
            <a:r>
              <a:rPr lang="ru-RU" smtClean="0">
                <a:effectLst>
                  <a:outerShdw blurRad="38100" dist="38100" dir="2700000" algn="tl">
                    <a:srgbClr val="C0C0C0"/>
                  </a:outerShdw>
                </a:effectLst>
              </a:rPr>
              <a:t> Манипулируя деталями, ребенок, превращая их, то в одну, то в другую букву, запоминает ее образец.</a:t>
            </a:r>
            <a:r>
              <a:rPr lang="ru-RU" smtClean="0">
                <a:effectLst/>
              </a:rPr>
              <a:t> </a:t>
            </a:r>
          </a:p>
        </p:txBody>
      </p:sp>
      <p:pic>
        <p:nvPicPr>
          <p:cNvPr id="16388" name="Picture 4" descr="P1050390"/>
          <p:cNvPicPr>
            <a:picLocks noChangeAspect="1" noChangeArrowheads="1"/>
          </p:cNvPicPr>
          <p:nvPr/>
        </p:nvPicPr>
        <p:blipFill>
          <a:blip r:embed="rId2" cstate="print"/>
          <a:srcRect t="24716"/>
          <a:stretch>
            <a:fillRect/>
          </a:stretch>
        </p:blipFill>
        <p:spPr bwMode="auto">
          <a:xfrm>
            <a:off x="313975" y="3955497"/>
            <a:ext cx="4406795" cy="2776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89" name="Picture 5" descr="P1050392"/>
          <p:cNvPicPr>
            <a:picLocks noChangeAspect="1" noChangeArrowheads="1"/>
          </p:cNvPicPr>
          <p:nvPr/>
        </p:nvPicPr>
        <p:blipFill>
          <a:blip r:embed="rId3" cstate="print"/>
          <a:srcRect r="13287"/>
          <a:stretch>
            <a:fillRect/>
          </a:stretch>
        </p:blipFill>
        <p:spPr bwMode="auto">
          <a:xfrm>
            <a:off x="6736115" y="236602"/>
            <a:ext cx="2194306" cy="1898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90" name="Picture 6" descr="P1050393"/>
          <p:cNvPicPr>
            <a:picLocks noChangeAspect="1" noChangeArrowheads="1"/>
          </p:cNvPicPr>
          <p:nvPr/>
        </p:nvPicPr>
        <p:blipFill>
          <a:blip r:embed="rId4" cstate="print"/>
          <a:srcRect/>
          <a:stretch>
            <a:fillRect/>
          </a:stretch>
        </p:blipFill>
        <p:spPr bwMode="auto">
          <a:xfrm>
            <a:off x="5238940" y="2396976"/>
            <a:ext cx="2867717" cy="2150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391" name="Picture 7" descr="P1050388"/>
          <p:cNvPicPr>
            <a:picLocks noChangeAspect="1" noChangeArrowheads="1"/>
          </p:cNvPicPr>
          <p:nvPr/>
        </p:nvPicPr>
        <p:blipFill>
          <a:blip r:embed="rId5" cstate="print"/>
          <a:srcRect/>
          <a:stretch>
            <a:fillRect/>
          </a:stretch>
        </p:blipFill>
        <p:spPr bwMode="auto">
          <a:xfrm>
            <a:off x="6435396" y="4701613"/>
            <a:ext cx="2662543" cy="1837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descr="401739058.gif"/>
          <p:cNvPicPr>
            <a:picLocks noChangeAspect="1"/>
          </p:cNvPicPr>
          <p:nvPr/>
        </p:nvPicPr>
        <p:blipFill>
          <a:blip r:embed="rId6" cstate="print"/>
          <a:stretch>
            <a:fillRect/>
          </a:stretch>
        </p:blipFill>
        <p:spPr>
          <a:xfrm>
            <a:off x="3203848" y="2060848"/>
            <a:ext cx="5616624" cy="2808312"/>
          </a:xfrm>
          <a:prstGeom prst="rect">
            <a:avLst/>
          </a:prstGeom>
        </p:spPr>
      </p:pic>
      <p:pic>
        <p:nvPicPr>
          <p:cNvPr id="8" name="Рисунок 7" descr="401739058.gif"/>
          <p:cNvPicPr>
            <a:picLocks noChangeAspect="1"/>
          </p:cNvPicPr>
          <p:nvPr/>
        </p:nvPicPr>
        <p:blipFill>
          <a:blip r:embed="rId6" cstate="print"/>
          <a:stretch>
            <a:fillRect/>
          </a:stretch>
        </p:blipFill>
        <p:spPr>
          <a:xfrm>
            <a:off x="179512" y="3429000"/>
            <a:ext cx="5616624" cy="280831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рава">
  <a:themeElements>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Трава">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590</TotalTime>
  <Words>734</Words>
  <Application>Microsoft Office PowerPoint</Application>
  <PresentationFormat>Экран (4:3)</PresentationFormat>
  <Paragraphs>98</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Arial Black</vt:lpstr>
      <vt:lpstr>Wingdings</vt:lpstr>
      <vt:lpstr>Calibri</vt:lpstr>
      <vt:lpstr>Times New Roman</vt:lpstr>
      <vt:lpstr>Трава</vt:lpstr>
      <vt:lpstr>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 позиции ФГОС дошкольного образования, можно сказать, что технология легоконструирование способствует обеспечению всех целевых ориентиров на этапе завершения дошкольного образования, а именно: </vt:lpstr>
      <vt:lpstr>Слайд 16</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ноутбук @</cp:lastModifiedBy>
  <cp:revision>21</cp:revision>
  <dcterms:created xsi:type="dcterms:W3CDTF">2017-04-06T17:09:43Z</dcterms:created>
  <dcterms:modified xsi:type="dcterms:W3CDTF">2017-04-21T02:09:32Z</dcterms:modified>
</cp:coreProperties>
</file>