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4" r:id="rId6"/>
    <p:sldId id="272" r:id="rId7"/>
    <p:sldId id="273" r:id="rId8"/>
    <p:sldId id="262" r:id="rId9"/>
    <p:sldId id="261" r:id="rId10"/>
    <p:sldId id="260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6" r:id="rId20"/>
    <p:sldId id="283" r:id="rId21"/>
    <p:sldId id="284" r:id="rId22"/>
    <p:sldId id="281" r:id="rId23"/>
    <p:sldId id="271" r:id="rId24"/>
    <p:sldId id="274" r:id="rId25"/>
    <p:sldId id="275" r:id="rId26"/>
    <p:sldId id="285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259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1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51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88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4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5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8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4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2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4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6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1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4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86CB23-AE60-45DA-BC75-8F2CDAD4D0C8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1873FC-4872-4B50-8B51-1E367CDC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49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jpeg"/><Relationship Id="rId7" Type="http://schemas.openxmlformats.org/officeDocument/2006/relationships/image" Target="../media/image35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0"/>
            <a:ext cx="11988799" cy="906585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200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структурное подразделение детский сад "Колосок" государственного бюджетного общеобразовательного учреждения Самарской области средней общеобразовательной школы </a:t>
            </a:r>
            <a:r>
              <a:rPr lang="ru-RU" altLang="ru-RU" sz="1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с.Пестравка</a:t>
            </a:r>
            <a:r>
              <a:rPr lang="ru-RU" altLang="ru-RU" sz="1200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муниципального района </a:t>
            </a:r>
            <a:r>
              <a:rPr lang="ru-RU" altLang="ru-RU" sz="1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Пестравский</a:t>
            </a:r>
            <a:r>
              <a:rPr lang="ru-RU" altLang="ru-RU" sz="1200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Самарской области</a:t>
            </a:r>
            <a:br>
              <a:rPr lang="ru-RU" altLang="ru-RU" sz="1200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1" y="1576251"/>
            <a:ext cx="11801230" cy="4762026"/>
          </a:xfrm>
        </p:spPr>
        <p:txBody>
          <a:bodyPr>
            <a:normAutofit fontScale="92500" lnSpcReduction="10000"/>
          </a:bodyPr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4000" b="1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«Инновационные технологии в речевом развитии детей дошкольного возраста»</a:t>
            </a:r>
            <a:r>
              <a:rPr lang="ru-RU" altLang="ru-RU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4000" b="1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Гофман Ж.О.,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Уколова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О.П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74" y="2929224"/>
            <a:ext cx="5238366" cy="39287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6446982" y="-68036"/>
            <a:ext cx="2642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Имея перед собой наглядную модель, дети рассказывают сказку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2259" y="513680"/>
            <a:ext cx="4248470" cy="3186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8887" y="528885"/>
            <a:ext cx="4231091" cy="3173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853" y="-17379"/>
            <a:ext cx="3301147" cy="4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5491" y="3105835"/>
            <a:ext cx="8968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и составление рассказов по ним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704598"/>
            <a:ext cx="3886711" cy="2915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28355" y="771281"/>
            <a:ext cx="4482123" cy="3361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169" y="251274"/>
            <a:ext cx="4266188" cy="2814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08855" y="2990562"/>
            <a:ext cx="3285133" cy="4468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839" y="4733398"/>
            <a:ext cx="2883153" cy="2106396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0255" y="482210"/>
            <a:ext cx="3136574" cy="2352430"/>
          </a:xfrm>
        </p:spPr>
      </p:pic>
    </p:spTree>
    <p:extLst>
      <p:ext uri="{BB962C8B-B14F-4D97-AF65-F5344CB8AC3E}">
        <p14:creationId xmlns:p14="http://schemas.microsoft.com/office/powerpoint/2010/main" val="38758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4212" y="445477"/>
            <a:ext cx="8534400" cy="28604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r>
              <a:rPr lang="ru-RU" sz="1800" b="1" i="1" dirty="0" smtClean="0">
                <a:solidFill>
                  <a:srgbClr val="0070C0"/>
                </a:solidFill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endParaRPr lang="ru-RU" sz="1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2525486"/>
            <a:ext cx="11118668" cy="2725783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 Данная методика позволяет выявить скрытые способности ребенка, расширить возможные границы головного мозга. Многие упражнения направлены на развитие физических и психофизиологических качеств, на сохранение здоровья и профилактику отклонений их развития.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 развивают тело, повышают стрессоустойчивость организма, синхронизируют работу полушарий, улучшают зрительно-моторную координацию, формируют пространственную ориентировку, совершенствуют регулирующую и координирующую роль нервной системы. Упражнения дают немедленный эффект.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результативности коррекционно-развивающей работы необходимо соблюдение следующих условий: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Кинезиологическая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проводятся утром, длительностью 5-15 мин. ;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в доброжелательной обстановке;</a:t>
            </a:r>
          </a:p>
          <a:p>
            <a:pPr lvl="0"/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Кинезиологическая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проводится систематично, без пропусков;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детей требуется точное выполнение движений и приемов;</a:t>
            </a:r>
          </a:p>
          <a:p>
            <a:pPr marL="0" lv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232" y="4559758"/>
            <a:ext cx="4712379" cy="988928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Упражнение« лезгинка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"/>
            <a:ext cx="12078788" cy="1062446"/>
          </a:xfrm>
        </p:spPr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b="1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alt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 позволяют создать новые нейронные связи и улучшить работу головного мозга, отвечающего за развитие психических процессов, в том числе речи и интеллекта.</a:t>
            </a:r>
          </a:p>
        </p:txBody>
      </p:sp>
      <p:pic>
        <p:nvPicPr>
          <p:cNvPr id="4" name="Picture 6" descr="RVsw80NXOr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56531">
            <a:off x="188382" y="1485083"/>
            <a:ext cx="3914775" cy="2232025"/>
          </a:xfrm>
          <a:prstGeom prst="rect">
            <a:avLst/>
          </a:prstGeom>
        </p:spPr>
      </p:pic>
      <p:pic>
        <p:nvPicPr>
          <p:cNvPr id="5" name="Picture 4" descr="eu5iaNBbpww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9410">
            <a:off x="7718996" y="1767900"/>
            <a:ext cx="4314095" cy="237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30"/>
          <a:stretch/>
        </p:blipFill>
        <p:spPr>
          <a:xfrm rot="555487">
            <a:off x="7410576" y="4158070"/>
            <a:ext cx="4798340" cy="2458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804"/>
          <a:stretch/>
        </p:blipFill>
        <p:spPr>
          <a:xfrm rot="21034082">
            <a:off x="1343480" y="3613817"/>
            <a:ext cx="3048537" cy="3050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278414" y="1220607"/>
            <a:ext cx="3104606" cy="3672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3359">
            <a:off x="38670" y="3191407"/>
            <a:ext cx="4728157" cy="386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8332">
            <a:off x="7674736" y="3676350"/>
            <a:ext cx="4698006" cy="4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0959"/>
            <a:ext cx="10515600" cy="92310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578338"/>
            <a:ext cx="11686903" cy="597095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конструирование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интегрируется практически со всеми областями образовательной деятельности и всесторонне развивает детей.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Развивая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речетворчество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дошкольников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предлагаем детям придумывать сказки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как одна постройка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превращается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другую, по ходу рассказывания осуществляя данное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превращение.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Созданные постройки из ЛЕГО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используем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играх-театрализациях, в которых содержание, роли, игровые действия обусловлены сюжетом и содержанием того или иного литературного произведения, сказки и т. д., а также имеются элементы творчества.. Не первый год в своей работе мы используем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леготехнологию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заметили, что детей увлекающихся конструированием отличают богатые фантазия и воображение, активное стремление к созидательной деятельности, желание экспериментировать, изобретать; у них развиты пространственное, логическое, математическое мышление, расширяется словарный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благоприятно влияют на эмоциональную сферу.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 descr="pE3KcemCxG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3436">
            <a:off x="8033438" y="697168"/>
            <a:ext cx="3774349" cy="21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C:\Users\79371\Desktop\не удалять\ср.гр творч\СРЕДНЯЯ ГРУППА\WP_20191223_10_04_12_P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47" r="-2"/>
          <a:stretch>
            <a:fillRect/>
          </a:stretch>
        </p:blipFill>
        <p:spPr bwMode="auto">
          <a:xfrm>
            <a:off x="3500090" y="313514"/>
            <a:ext cx="4629443" cy="546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9783">
            <a:off x="132349" y="871467"/>
            <a:ext cx="3680953" cy="2760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3154">
            <a:off x="441647" y="3657196"/>
            <a:ext cx="3643960" cy="2732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4874">
            <a:off x="8284842" y="2892488"/>
            <a:ext cx="2720005" cy="36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2" y="54708"/>
            <a:ext cx="8534400" cy="1898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893" y="171938"/>
            <a:ext cx="11009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Придумывание рассказа или сказки по плану воспитателя: план намечает лишь последовательность рассказывания, а развитие содержания детям предстоит осуществлять самостоятельно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/>
              </a:rPr>
              <a:t>(«Приключения ежика»).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51933"/>
            <a:ext cx="6963193" cy="3924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783" y="907011"/>
            <a:ext cx="4599852" cy="24676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9"/>
          <a:stretch/>
        </p:blipFill>
        <p:spPr>
          <a:xfrm rot="6076163">
            <a:off x="8356286" y="3436647"/>
            <a:ext cx="3564005" cy="2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23" y="5752123"/>
            <a:ext cx="11691815" cy="890954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ИМЕЮТСЯ ТАКИЕ ВИДЫ ТЕАТРА КАК: КУКЛЫ БИ-БА-БО ПАЛЬЧИКОВЫЙ ТЕАТР ПЛОСКОСТНОЙ ТЕАТР КУКЛЫ – РУКАВИЧКИ ИСПОЛЬЗУЮТСЯ ТАКЖЕ ДЕТСКИЕ КОСТЮМЫ ПЕРСОНАЖЕЙ СКАЗОК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323" y="-132862"/>
            <a:ext cx="11527691" cy="2657231"/>
          </a:xfrm>
        </p:spPr>
        <p:txBody>
          <a:bodyPr>
            <a:normAutofit/>
          </a:bodyPr>
          <a:lstStyle/>
          <a:p>
            <a:pPr marL="0" indent="0">
              <a:lnSpc>
                <a:spcPts val="1950"/>
              </a:lnSpc>
              <a:spcAft>
                <a:spcPts val="1125"/>
              </a:spcAft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Театрализация делает жизнь детей интересной и содержательной , наполненной яркими впечатлениями , радостью.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Работу по театрализованной деятельности мы начинаем с младшей группы, где дети только начинают ходить в детский сад. Театрализованные игры позволяют решать многие педагогические задачи, касающиеся формирования выразительности речи.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 удовольствием принимают участие в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играх-драматизациях, речь детей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становится более выразительной, грамотной. Обогащается новыми словами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lnSpc>
                <a:spcPts val="1950"/>
              </a:lnSpc>
              <a:spcAft>
                <a:spcPts val="1125"/>
              </a:spcAft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831" y="1774771"/>
            <a:ext cx="5439506" cy="407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92" y="1836616"/>
            <a:ext cx="4514460" cy="38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17"/>
          <a:stretch/>
        </p:blipFill>
        <p:spPr>
          <a:xfrm rot="20741019">
            <a:off x="323674" y="515962"/>
            <a:ext cx="5173439" cy="31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9040">
            <a:off x="8302477" y="612244"/>
            <a:ext cx="3649440" cy="27370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000" y="924583"/>
            <a:ext cx="3258563" cy="578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4652">
            <a:off x="161672" y="3872701"/>
            <a:ext cx="4893082" cy="27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8878276" y="3613665"/>
            <a:ext cx="2985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</a:rPr>
              <a:t>Участвуя в театрализованных играх, дети отвечают на вопросы кукол, выполняют их просьбы, дают советы, входят в образ, перевоплощаются в него, живут его жизнью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9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146147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769" y="351693"/>
            <a:ext cx="113401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технология не требует особых условий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 легко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по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речи,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обогащению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словаря, уточняет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понятий,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,педагогам,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уровень усвоения ребенком пройденного материала,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памяти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внимания, мышления,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быть активным, творческим участником образовательного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метода – создание условий для развития личности, способной критически мыслить, т. е. исключать лишнее и выделять главное, обобщать, классифицировать.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применяем метод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индивидуальных и групповых занятиях.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первых,это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обогащает словарный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запас,учит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формулировать идею и позволяет почувствовать себя творцом.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Во-вторых. Это получается у всех! А значит , присутствует ситуация успеха!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4799"/>
            <a:ext cx="8534400" cy="100036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961292"/>
            <a:ext cx="8534400" cy="516597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– неотъемлемая часть социального бытия людей, необходимое условие существования человеческого общества. Почти 70% времени, когда человек бодрствует, он посвящает говорению, слушанию, чтению, письму – четырем основным видам речевой деятельности.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– процесс сложный, творческий и поэтому необходимо, чтобы дети раньше овладели своей родной речью, говорили правильно и красиво. Одной из предпосылок развития учебной деятельности является развитие речевой активности дошкольников. Основным показателем уровня 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умственных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ребёнка, считается богатство его речи, поэтому взрослым важно поддержать и обеспечить развитие умственных и речевых способностей дошкольников.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чем раньше мы научим ребёнка говорить правильно, тем свободнее он будет чувствовать себя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estival.1september.ru/articles/586446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185" y="1148861"/>
            <a:ext cx="5795232" cy="469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79444" y="1148861"/>
            <a:ext cx="53843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1.Предмет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(тема) – одно слово-существительное.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2.Два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прилагательных по теме.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3.Три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глагола по теме.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4.Предложение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по теме.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5.Ассоциация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по теме: одно слово-предмет.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77" y="0"/>
            <a:ext cx="6236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b="1" i="1" kern="0" dirty="0">
                <a:solidFill>
                  <a:srgbClr val="002060"/>
                </a:solidFill>
                <a:latin typeface="Times New Roman" pitchFamily="18" charset="0"/>
              </a:rPr>
              <a:t>Алгоритм составления </a:t>
            </a:r>
            <a:r>
              <a:rPr lang="ru-RU" altLang="ru-RU" sz="2800" b="1" i="1" kern="0" dirty="0" err="1">
                <a:solidFill>
                  <a:srgbClr val="002060"/>
                </a:solidFill>
                <a:latin typeface="Times New Roman" pitchFamily="18" charset="0"/>
              </a:rPr>
              <a:t>синквейна</a:t>
            </a:r>
            <a:r>
              <a:rPr lang="ru-RU" altLang="ru-RU" sz="2800" b="1" i="1" kern="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sz="2800" b="1" i="1" kern="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800" b="1" i="1" kern="0" dirty="0">
                <a:solidFill>
                  <a:srgbClr val="002060"/>
                </a:solidFill>
                <a:latin typeface="Times New Roman" pitchFamily="18" charset="0"/>
              </a:rPr>
              <a:t>Модель </a:t>
            </a:r>
            <a:r>
              <a:rPr lang="ru-RU" altLang="ru-RU" sz="2800" b="1" i="1" kern="0" dirty="0" err="1">
                <a:solidFill>
                  <a:srgbClr val="002060"/>
                </a:solidFill>
                <a:latin typeface="Times New Roman" pitchFamily="18" charset="0"/>
              </a:rPr>
              <a:t>синквейна</a:t>
            </a:r>
            <a:endParaRPr lang="ru-RU" sz="2800" i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9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1. Ежик</a:t>
            </a:r>
          </a:p>
          <a:p>
            <a:pPr marL="0" indent="0" algn="ctr" eaLnBrk="0" hangingPunc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2. Серый, колючий</a:t>
            </a:r>
          </a:p>
          <a:p>
            <a:pPr marL="0" indent="0" algn="ctr" eaLnBrk="0" hangingPunc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3. Фыркает, спит, сворачивается.</a:t>
            </a:r>
          </a:p>
          <a:p>
            <a:pPr marL="0" indent="0" algn="ctr" eaLnBrk="0" hangingPunc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4. Мне нравится маленький ежик.</a:t>
            </a:r>
          </a:p>
          <a:p>
            <a:pPr marL="0" indent="0" algn="ctr" eaLnBrk="0" hangingPunc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5. Лес.</a:t>
            </a:r>
          </a:p>
          <a:p>
            <a:endParaRPr lang="ru-RU" dirty="0"/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6059" y="3915508"/>
            <a:ext cx="4422142" cy="265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06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01600"/>
            <a:ext cx="10441354" cy="6189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мозгового штурма.</a:t>
            </a:r>
            <a:r>
              <a:rPr lang="ru-RU" alt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оперативный метод решения проблемы на основе стимулирования творческой активности, при котором участникам обсуждения предлагают высказать как можно большее количество вариантов решений, в том числе самых фантастичных. Затем из общего числа высказанных идей отбирают наиболее удачные, которые могут быть использованы на практике.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мозгового штурма для детей. </a:t>
            </a:r>
          </a:p>
          <a:p>
            <a:pPr marL="0" indent="0">
              <a:buNone/>
            </a:pP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обезопасить пешеходов от падающих с крыш сосулек? </a:t>
            </a: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не ссориться с мамой? </a:t>
            </a: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Надо размешать сахар в стакане с горячим чаем, когда ложечки нет. Что делать? </a:t>
            </a: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Придумайте насекомое с необычными свойствами. </a:t>
            </a: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 спастись герою сказки? Что ему надо сделать? </a:t>
            </a:r>
          </a:p>
          <a:p>
            <a:pPr marL="0" indent="0"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 космонавтам закреплять летающие по кабине мелкие предметы (ручки, расческу, блокнот...): магнитом, липучкой, скрепкой, пружинным прижимом, булавкой... Какие способы не подойдут? 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39" y="125046"/>
            <a:ext cx="11879384" cy="19460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истематическое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целенаправленное внедрение в коррекционно-образовательный процесс специальных компьютерных программ позволяют развивать фонематические процессы, мелкую моторику, способствуют активизации у детей концентрации внимания, памяти, мышления, расширяют словарный запас и кругозор детей, увеличивают речевую активность, формируют навыки правильной речи.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939" y="1609970"/>
            <a:ext cx="11457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Новые современные возможности инициируют педагогов нашего учреждения к решению образовательных задач разными путями, один из которых - применение новых средств ИКТ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954" y="2732778"/>
            <a:ext cx="4277458" cy="3509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1"/>
          <a:stretch/>
        </p:blipFill>
        <p:spPr bwMode="auto">
          <a:xfrm>
            <a:off x="5900616" y="2309620"/>
            <a:ext cx="5346397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1"/>
            <a:ext cx="12051323" cy="17975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результатом работы по развитию речи является, что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активно принимают участие в конкурсах чтецов, проводимых в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и районных акциях: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«Осень золотая», «Любимой мамочке посвящается»,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Пушкина», в районном конкурсе «Степные звёздочки»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д. р, где занимают призовые места.</a:t>
            </a:r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"/>
          <a:stretch/>
        </p:blipFill>
        <p:spPr bwMode="auto">
          <a:xfrm>
            <a:off x="270130" y="2550420"/>
            <a:ext cx="2543175" cy="40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636" y="1202958"/>
            <a:ext cx="259238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045" y="5459780"/>
            <a:ext cx="2156801" cy="898280"/>
          </a:xfrm>
          <a:prstGeom prst="rect">
            <a:avLst/>
          </a:prstGeom>
        </p:spPr>
      </p:pic>
      <p:pic>
        <p:nvPicPr>
          <p:cNvPr id="7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450" y="1822329"/>
            <a:ext cx="3217863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3043738" y="1764974"/>
            <a:ext cx="2512802" cy="15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927594" y="3755291"/>
            <a:ext cx="3083170" cy="31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23" y="1"/>
            <a:ext cx="12020061" cy="1148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акции «Живая история Самарской губернии»</a:t>
            </a:r>
            <a:b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 о малой родине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6526" y="2454629"/>
            <a:ext cx="3116522" cy="424828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5765" y="997711"/>
            <a:ext cx="2674282" cy="41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400" y="857373"/>
            <a:ext cx="3040184" cy="43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56"/>
          <a:stretch>
            <a:fillRect/>
          </a:stretch>
        </p:blipFill>
        <p:spPr bwMode="auto">
          <a:xfrm>
            <a:off x="-53284" y="1292714"/>
            <a:ext cx="30305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546496" cy="568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над данной проблемой,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вывод, чем 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с детьми и взрослыми, его поведение, а, следовательно, и его личность в целом.</a:t>
            </a:r>
          </a:p>
          <a:p>
            <a:pPr marL="0" indent="0">
              <a:buNone/>
            </a:pP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29454"/>
            <a:ext cx="11258406" cy="319251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985" y="898635"/>
            <a:ext cx="10578663" cy="1726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СМЕЛЫХ И УПОРНЫХ ПЕДАГОГОВ: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ИСПЫТЫВАЕТЕ ЗАТРУДНЕНИЯ В РАБОТЕ ПО РАЗВИТИЮ РЕЧИ, ТО ПЛАНИРУЙТЕ ЭТОТ ВИД ДЕЯТЕЛЬНОСТИ НЕ ИНОГДА, НЕ ЧАСТО,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ОЧЕНЬ ЧАСТО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5 ЛЕТ СТАНЕТ ЛЕГЧЕ.! </a:t>
            </a:r>
          </a:p>
        </p:txBody>
      </p:sp>
    </p:spTree>
    <p:extLst>
      <p:ext uri="{BB962C8B-B14F-4D97-AF65-F5344CB8AC3E}">
        <p14:creationId xmlns:p14="http://schemas.microsoft.com/office/powerpoint/2010/main" val="3421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endParaRPr lang="ru-RU" alt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lvl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наблюдение его разновидности (наблюдения в природе, наблюдения за животными и людьми, экскурсии и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 наблюдение (изобразительная наглядность: рассматривание предметов, игрушек, картин, слайдов, фотоизображений и рассказывание по результатам наблюдения за ними)</a:t>
            </a:r>
          </a:p>
          <a:p>
            <a:pPr lvl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 – это чтение и рассказывание художественных произведений, заучивание наизусть, пересказ, обобщающие беседы, рассказывание без опоры на наглядный материал.</a:t>
            </a:r>
          </a:p>
          <a:p>
            <a:pPr lvl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 –это дидактические игры, дидактические упражнения, игры-      драматизации, пластические этюды, сюжетно-ролевые игры, детское словотворчество и т.п.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92" y="120134"/>
            <a:ext cx="654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методика 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56369"/>
            <a:ext cx="3110522" cy="90658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Речевичок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2892" y="0"/>
            <a:ext cx="5869354" cy="17740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altLang="ru-RU" b="1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altLang="ru-RU" sz="55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Чтобы </a:t>
            </a:r>
            <a:r>
              <a:rPr lang="ru-RU" altLang="ru-RU" sz="55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вести работу по речевому развитию мы создаём специальные </a:t>
            </a:r>
            <a:r>
              <a:rPr lang="ru-RU" altLang="ru-RU" sz="5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marL="0" indent="0" algn="r">
              <a:buNone/>
            </a:pPr>
            <a:r>
              <a:rPr lang="ru-RU" sz="5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пустых стенах ребёнок не заговорит»… - заметила в своё время Е. И. Тихеева.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959"/>
            <a:ext cx="5918331" cy="4759568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2713">
            <a:off x="6265947" y="1748436"/>
            <a:ext cx="2735495" cy="21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404">
            <a:off x="3608216" y="4587774"/>
            <a:ext cx="2771712" cy="2078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646">
            <a:off x="6871568" y="4264420"/>
            <a:ext cx="1797801" cy="2397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7593">
            <a:off x="9528146" y="1870744"/>
            <a:ext cx="2414326" cy="2115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" b="-3040"/>
          <a:stretch/>
        </p:blipFill>
        <p:spPr>
          <a:xfrm rot="5400000">
            <a:off x="9609771" y="4295654"/>
            <a:ext cx="2196124" cy="27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50"/>
          <a:stretch/>
        </p:blipFill>
        <p:spPr>
          <a:xfrm>
            <a:off x="2723271" y="0"/>
            <a:ext cx="5125826" cy="3968342"/>
          </a:xfrm>
          <a:prstGeom prst="rect">
            <a:avLst/>
          </a:prstGeom>
        </p:spPr>
      </p:pic>
      <p:pic>
        <p:nvPicPr>
          <p:cNvPr id="4" name="Рисунок 8" descr="C:\Users\79371\AppData\Local\Temp\Rar$DIa13040.16898\20210219_092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02"/>
            <a:ext cx="2261026" cy="301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0418" y="-1062483"/>
            <a:ext cx="2697897" cy="490526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25417">
            <a:off x="8062945" y="3426329"/>
            <a:ext cx="3849166" cy="30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15387">
            <a:off x="193041" y="3725207"/>
            <a:ext cx="2836476" cy="29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222559" y="3982799"/>
            <a:ext cx="406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детям, как и взрослым, нужна для разной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86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4585"/>
            <a:ext cx="5330092" cy="26032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и т.п. Все эти игры тоже направлены на развитие речи детей, так как любая из них требует изучения правил, запоминания текстового сопровождения, выполнение движений по тексту.</a:t>
            </a: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2" y="0"/>
            <a:ext cx="3802646" cy="28519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08" y="-16260"/>
            <a:ext cx="2863416" cy="3817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338" y="4321907"/>
            <a:ext cx="3287171" cy="2465379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161" y="0"/>
            <a:ext cx="5068837" cy="38016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7546666" y="3335333"/>
            <a:ext cx="464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 только важный режимный момент, но и замечательный способ развития речи ребёнка.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971" y="2756210"/>
            <a:ext cx="3969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 развития речи  решаем  не только на занятиях, но и во всех режимных моментах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947" y="0"/>
            <a:ext cx="2711053" cy="3614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3071" y="902207"/>
            <a:ext cx="353060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278" y="2994373"/>
            <a:ext cx="2897721" cy="3863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508" y="93785"/>
            <a:ext cx="87844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altLang="ru-RU" b="1" i="1" dirty="0">
                <a:solidFill>
                  <a:srgbClr val="0000FF"/>
                </a:solidFill>
              </a:rPr>
              <a:t/>
            </a:r>
            <a:br>
              <a:rPr lang="ru-RU" altLang="ru-RU" b="1" i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7076" y="93785"/>
            <a:ext cx="60569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широко используем  дидактические игры, в которых  дети упражняются в умении подбирать образные слова для характеристики объекта и его действий, объяснять связь предметной картинки с элементами модели.</a:t>
            </a:r>
          </a:p>
          <a:p>
            <a:pPr>
              <a:lnSpc>
                <a:spcPct val="80000"/>
              </a:lnSpc>
            </a:pPr>
            <a:endParaRPr lang="ru-RU" alt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204" y="2303801"/>
            <a:ext cx="5452074" cy="40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1072055"/>
            <a:ext cx="11259005" cy="465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активизации познавательно-речевого развития, наряду с традиционными методами и приемами, используются следующие инновационные методы                                                                                     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ТРИЗ-технологии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проектирования,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ИКТ-технологии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моделирования при составлении рассказов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арт-терапия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ЛЕГО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813" y="-85969"/>
            <a:ext cx="9023643" cy="110196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92" y="2266462"/>
            <a:ext cx="11535507" cy="1328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мнемосхемы заключается в следующем: на каждое слово или маленькое словосочетание придумывается картинка (изображение); таким образом весь текст зарисовывается схематично, глядя на эти схемы – рисунки, ребенок легко запоминает информацию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 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младшего возраста, когда  используем простейшие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одевания, умывания, построения пирамидки и т. д. МНЕМОТАБЛИЦЫ – схемы служат дидактическим материалом при работе по развитию связной речи детей, для обогащения словарного запаса, при обучении составлению рассказов, при пересказах художественной литературы, при отгадывании и загадывании загадок, при заучивании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1088</TotalTime>
  <Words>999</Words>
  <Application>Microsoft Office PowerPoint</Application>
  <PresentationFormat>Произвольный</PresentationFormat>
  <Paragraphs>127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структурное подразделение детский сад "Колосок" государственного бюджетного общеобразовательного учреждения Самарской области средней общеобразовательной школы с.Пестравка муниципального района Пестравский Самарской области </vt:lpstr>
      <vt:lpstr>Актуальность </vt:lpstr>
      <vt:lpstr>Презентация PowerPoint</vt:lpstr>
      <vt:lpstr>ЦЕНТР «Речевичок»</vt:lpstr>
      <vt:lpstr>Презентация PowerPoint</vt:lpstr>
      <vt:lpstr> подвижные игры, пальчиковая гимнастика, бодрящая гимнастика после сна,  артикуляционная гимнастика и т.п. Все эти игры тоже направлены на развитие речи детей, так как любая из них требует изучения правил, запоминания текстового сопровождения, выполнение движений по тексту.</vt:lpstr>
      <vt:lpstr>Презентация PowerPoint</vt:lpstr>
      <vt:lpstr>Презентация PowerPoint</vt:lpstr>
      <vt:lpstr>Мнемотехника </vt:lpstr>
      <vt:lpstr>Презентация PowerPoint</vt:lpstr>
      <vt:lpstr>Презентация PowerPoint</vt:lpstr>
      <vt:lpstr>Кинезиологические упражнения </vt:lpstr>
      <vt:lpstr>Упражнение« лезгинка»</vt:lpstr>
      <vt:lpstr>Лего-конструирование</vt:lpstr>
      <vt:lpstr>Презентация PowerPoint</vt:lpstr>
      <vt:lpstr>Презентация PowerPoint</vt:lpstr>
      <vt:lpstr>В ГРУППЕ ИМЕЮТСЯ ТАКИЕ ВИДЫ ТЕАТРА КАК: КУКЛЫ БИ-БА-БО ПАЛЬЧИКОВЫЙ ТЕАТР ПЛОСКОСТНОЙ ТЕАТР КУКЛЫ – РУКАВИЧКИ ИСПОЛЬЗУЮТСЯ ТАКЖЕ ДЕТСКИЕ КОСТЮМЫ ПЕРСОНАЖЕЙ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детский сад "Колосок" государственного бюджетного общеобразовательного учреждения Самарской области средней общеобразовательной школы с.Пестравка муниципального района Пестравский Самарской области</dc:title>
  <dc:creator>user</dc:creator>
  <cp:lastModifiedBy>учитель</cp:lastModifiedBy>
  <cp:revision>69</cp:revision>
  <dcterms:created xsi:type="dcterms:W3CDTF">2022-03-09T14:19:42Z</dcterms:created>
  <dcterms:modified xsi:type="dcterms:W3CDTF">2024-11-25T17:19:10Z</dcterms:modified>
</cp:coreProperties>
</file>